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301" r:id="rId3"/>
    <p:sldId id="308" r:id="rId4"/>
    <p:sldId id="307" r:id="rId5"/>
    <p:sldId id="309" r:id="rId6"/>
    <p:sldId id="306" r:id="rId7"/>
    <p:sldId id="312" r:id="rId8"/>
    <p:sldId id="311" r:id="rId9"/>
    <p:sldId id="310" r:id="rId10"/>
    <p:sldId id="323" r:id="rId11"/>
    <p:sldId id="324" r:id="rId12"/>
    <p:sldId id="325" r:id="rId13"/>
    <p:sldId id="326" r:id="rId14"/>
    <p:sldId id="327" r:id="rId15"/>
    <p:sldId id="328" r:id="rId16"/>
    <p:sldId id="329" r:id="rId17"/>
    <p:sldId id="330" r:id="rId18"/>
    <p:sldId id="331" r:id="rId19"/>
    <p:sldId id="332" r:id="rId20"/>
    <p:sldId id="32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77ACA-C4A8-44E2-A14E-25BCCC744DAE}" type="datetimeFigureOut">
              <a:rPr lang="ru-RU" smtClean="0"/>
              <a:pPr/>
              <a:t>09.06.2021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CAA816-A5DE-47F1-B5AE-78D55C68D438}" type="slidenum">
              <a:rPr lang="ru-RU" smtClean="0"/>
              <a:pPr/>
              <a:t>‹#›</a:t>
            </a:fld>
            <a:endParaRPr lang="ru-RU"/>
          </a:p>
        </p:txBody>
      </p:sp>
    </p:spTree>
    <p:extLst>
      <p:ext uri="{BB962C8B-B14F-4D97-AF65-F5344CB8AC3E}">
        <p14:creationId xmlns:p14="http://schemas.microsoft.com/office/powerpoint/2010/main" val="23773872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5800" y="980728"/>
            <a:ext cx="7772400" cy="1368152"/>
          </a:xfrm>
        </p:spPr>
        <p:txBody>
          <a:bodyPr anchor="t"/>
          <a:lstStyle>
            <a:lvl1pPr>
              <a:defRPr/>
            </a:lvl1pPr>
          </a:lstStyle>
          <a:p>
            <a:r>
              <a:rPr lang="ru-RU" dirty="0" smtClean="0"/>
              <a:t>Образец </a:t>
            </a:r>
            <a:br>
              <a:rPr lang="ru-RU" dirty="0" smtClean="0"/>
            </a:br>
            <a:r>
              <a:rPr lang="ru-RU" dirty="0" smtClean="0"/>
              <a:t>заголовка</a:t>
            </a:r>
            <a:endParaRPr lang="ru-RU" dirty="0"/>
          </a:p>
        </p:txBody>
      </p:sp>
      <p:sp>
        <p:nvSpPr>
          <p:cNvPr id="3" name="Подзаголовок 2"/>
          <p:cNvSpPr>
            <a:spLocks noGrp="1"/>
          </p:cNvSpPr>
          <p:nvPr>
            <p:ph type="subTitle" idx="1"/>
          </p:nvPr>
        </p:nvSpPr>
        <p:spPr>
          <a:xfrm>
            <a:off x="1371600" y="256490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2" cstate="print"/>
          <a:srcRect/>
          <a:stretch>
            <a:fillRect/>
          </a:stretch>
        </p:blipFill>
        <p:spPr bwMode="auto">
          <a:xfrm>
            <a:off x="2505919" y="5157192"/>
            <a:ext cx="4132162" cy="1078954"/>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38450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38450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D562EA-C2E6-4313-864F-29EBB86603F0}" type="slidenum">
              <a:rPr lang="ru-RU" smtClean="0"/>
              <a:pPr/>
              <a:t>‹#›</a:t>
            </a:fld>
            <a:endParaRPr lang="ru-RU"/>
          </a:p>
        </p:txBody>
      </p:sp>
      <p:pic>
        <p:nvPicPr>
          <p:cNvPr id="8" name="Picture 2" descr="C:\Users\cygankov\Desktop\logo.png"/>
          <p:cNvPicPr>
            <a:picLocks noChangeAspect="1" noChangeArrowheads="1"/>
          </p:cNvPicPr>
          <p:nvPr/>
        </p:nvPicPr>
        <p:blipFill>
          <a:blip r:embed="rId2" cstate="print"/>
          <a:srcRect/>
          <a:stretch>
            <a:fillRect/>
          </a:stretch>
        </p:blipFill>
        <p:spPr bwMode="auto">
          <a:xfrm>
            <a:off x="-180528" y="5733256"/>
            <a:ext cx="2810603" cy="733880"/>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Пусто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5800" y="2852936"/>
            <a:ext cx="7772400" cy="1368152"/>
          </a:xfrm>
        </p:spPr>
        <p:txBody>
          <a:bodyPr anchor="t"/>
          <a:lstStyle>
            <a:lvl1pPr>
              <a:defRPr/>
            </a:lvl1pPr>
          </a:lstStyle>
          <a:p>
            <a:r>
              <a:rPr lang="ru-RU" dirty="0" smtClean="0"/>
              <a:t>Образец </a:t>
            </a:r>
            <a:br>
              <a:rPr lang="ru-RU" dirty="0" smtClean="0"/>
            </a:br>
            <a:r>
              <a:rPr lang="ru-RU" dirty="0" smtClean="0"/>
              <a:t>заголовка</a:t>
            </a:r>
            <a:endParaRPr lang="ru-RU" dirty="0"/>
          </a:p>
        </p:txBody>
      </p:sp>
      <p:sp>
        <p:nvSpPr>
          <p:cNvPr id="3" name="Подзаголовок 2"/>
          <p:cNvSpPr>
            <a:spLocks noGrp="1"/>
          </p:cNvSpPr>
          <p:nvPr>
            <p:ph type="subTitle" idx="1"/>
          </p:nvPr>
        </p:nvSpPr>
        <p:spPr>
          <a:xfrm>
            <a:off x="1371600" y="443711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1026" name="Picture 2" descr="C:\доки\Цыганков\Презентации\Links\Logotypes\IGMU-07.png"/>
          <p:cNvPicPr>
            <a:picLocks noChangeAspect="1" noChangeArrowheads="1"/>
          </p:cNvPicPr>
          <p:nvPr/>
        </p:nvPicPr>
        <p:blipFill>
          <a:blip r:embed="rId2" cstate="print"/>
          <a:srcRect/>
          <a:stretch>
            <a:fillRect/>
          </a:stretch>
        </p:blipFill>
        <p:spPr bwMode="auto">
          <a:xfrm>
            <a:off x="2699792" y="44074"/>
            <a:ext cx="3744416" cy="280886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8" y="5733256"/>
            <a:ext cx="2810603" cy="73388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9144000" cy="1556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8" y="5733256"/>
            <a:ext cx="2810603" cy="73388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9144000" cy="1556792"/>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8" y="5733256"/>
            <a:ext cx="2810603" cy="73388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9144000" cy="1556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8" y="5733256"/>
            <a:ext cx="2810603" cy="73388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9144000" cy="1556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8" y="5733256"/>
            <a:ext cx="2810603" cy="733880"/>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9144000" cy="15567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1600201"/>
            <a:ext cx="8229600" cy="4133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3" cstate="print"/>
          <a:srcRect/>
          <a:stretch>
            <a:fillRect/>
          </a:stretch>
        </p:blipFill>
        <p:spPr bwMode="auto">
          <a:xfrm>
            <a:off x="-180528" y="5733256"/>
            <a:ext cx="2810603" cy="73388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562EA-C2E6-4313-864F-29EBB86603F0}" type="slidenum">
              <a:rPr lang="ru-RU" smtClean="0"/>
              <a:pPr/>
              <a:t>‹#›</a:t>
            </a:fld>
            <a:endParaRPr lang="ru-RU"/>
          </a:p>
        </p:txBody>
      </p:sp>
      <p:pic>
        <p:nvPicPr>
          <p:cNvPr id="7" name="Picture 2" descr="C:\Users\cygankov\Desktop\logo.png"/>
          <p:cNvPicPr>
            <a:picLocks noChangeAspect="1" noChangeArrowheads="1"/>
          </p:cNvPicPr>
          <p:nvPr/>
        </p:nvPicPr>
        <p:blipFill>
          <a:blip r:embed="rId2" cstate="print"/>
          <a:srcRect/>
          <a:stretch>
            <a:fillRect/>
          </a:stretch>
        </p:blipFill>
        <p:spPr bwMode="auto">
          <a:xfrm>
            <a:off x="-180528" y="260648"/>
            <a:ext cx="2810603" cy="73388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4D650-BB45-4CEA-9973-3CC3429DF134}" type="datetimeFigureOut">
              <a:rPr lang="ru-RU" smtClean="0"/>
              <a:pPr/>
              <a:t>09.06.2021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562EA-C2E6-4313-864F-29EBB86603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78" r:id="rId5"/>
    <p:sldLayoutId id="2147483664" r:id="rId6"/>
    <p:sldLayoutId id="2147483676" r:id="rId7"/>
    <p:sldLayoutId id="2147483677" r:id="rId8"/>
    <p:sldLayoutId id="2147483665" r:id="rId9"/>
    <p:sldLayoutId id="2147483666" r:id="rId10"/>
    <p:sldLayoutId id="2147483667" r:id="rId11"/>
    <p:sldLayoutId id="2147483668" r:id="rId12"/>
    <p:sldLayoutId id="2147483670" r:id="rId13"/>
    <p:sldLayoutId id="2147483671" r:id="rId14"/>
    <p:sldLayoutId id="2147483672" r:id="rId15"/>
    <p:sldLayoutId id="2147483673" r:id="rId16"/>
    <p:sldLayoutId id="214748367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1368152"/>
          </a:xfrm>
        </p:spPr>
        <p:txBody>
          <a:bodyPr>
            <a:noAutofit/>
          </a:bodyPr>
          <a:lstStyle/>
          <a:p>
            <a:r>
              <a:rPr lang="ru-RU" sz="3300" b="1" dirty="0" smtClean="0">
                <a:solidFill>
                  <a:srgbClr val="0070C0"/>
                </a:solidFill>
              </a:rPr>
              <a:t>Практика Института при рассмотрении требований прокурора в рамках административного судопроизводства</a:t>
            </a:r>
            <a:endParaRPr lang="ru-RU" sz="3300" dirty="0"/>
          </a:p>
        </p:txBody>
      </p:sp>
      <p:sp>
        <p:nvSpPr>
          <p:cNvPr id="3" name="Подзаголовок 2"/>
          <p:cNvSpPr>
            <a:spLocks noGrp="1"/>
          </p:cNvSpPr>
          <p:nvPr>
            <p:ph type="subTitle" idx="1"/>
          </p:nvPr>
        </p:nvSpPr>
        <p:spPr>
          <a:xfrm>
            <a:off x="395536" y="3501008"/>
            <a:ext cx="3456384" cy="1752600"/>
          </a:xfrm>
        </p:spPr>
        <p:txBody>
          <a:bodyPr>
            <a:normAutofit fontScale="85000" lnSpcReduction="10000"/>
          </a:bodyPr>
          <a:lstStyle/>
          <a:p>
            <a:pPr algn="l">
              <a:lnSpc>
                <a:spcPct val="120000"/>
              </a:lnSpc>
            </a:pPr>
            <a:r>
              <a:rPr lang="ru-RU" sz="2800" b="1" dirty="0" smtClean="0">
                <a:latin typeface="Times New Roman" panose="02020603050405020304" pitchFamily="18" charset="0"/>
                <a:cs typeface="Times New Roman" panose="02020603050405020304" pitchFamily="18" charset="0"/>
              </a:rPr>
              <a:t>Начальник экспертно-правового отдела ИГМУ – </a:t>
            </a:r>
            <a:r>
              <a:rPr lang="ru-RU" sz="2800" b="1" dirty="0" smtClean="0">
                <a:solidFill>
                  <a:schemeClr val="tx1"/>
                </a:solidFill>
                <a:latin typeface="Times New Roman" panose="02020603050405020304" pitchFamily="18" charset="0"/>
                <a:cs typeface="Times New Roman" panose="02020603050405020304" pitchFamily="18" charset="0"/>
              </a:rPr>
              <a:t>Батищева Наталья Анатольевна</a:t>
            </a:r>
          </a:p>
          <a:p>
            <a:pPr algn="l"/>
            <a:endParaRPr lang="ru-RU" sz="2600" b="1" dirty="0" smtClean="0">
              <a:latin typeface="Times New Roman" panose="02020603050405020304" pitchFamily="18" charset="0"/>
              <a:cs typeface="Times New Roman" panose="02020603050405020304" pitchFamily="18" charset="0"/>
            </a:endParaRPr>
          </a:p>
          <a:p>
            <a:endParaRPr lang="ru-RU" dirty="0"/>
          </a:p>
        </p:txBody>
      </p:sp>
      <p:sp>
        <p:nvSpPr>
          <p:cNvPr id="4" name="Подзаголовок 2"/>
          <p:cNvSpPr txBox="1">
            <a:spLocks/>
          </p:cNvSpPr>
          <p:nvPr/>
        </p:nvSpPr>
        <p:spPr>
          <a:xfrm>
            <a:off x="4572000" y="3501008"/>
            <a:ext cx="4176464"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600" b="1" dirty="0" smtClean="0">
                <a:latin typeface="Times New Roman" panose="02020603050405020304" pitchFamily="18" charset="0"/>
                <a:cs typeface="Times New Roman" panose="02020603050405020304" pitchFamily="18" charset="0"/>
              </a:rPr>
              <a:t>Заместитель начальника экспертно-правового отдела ИГМУ – </a:t>
            </a:r>
            <a:r>
              <a:rPr lang="ru-RU" sz="2600" b="1" dirty="0" err="1" smtClean="0">
                <a:solidFill>
                  <a:schemeClr val="tx1"/>
                </a:solidFill>
                <a:latin typeface="Times New Roman" panose="02020603050405020304" pitchFamily="18" charset="0"/>
                <a:cs typeface="Times New Roman" panose="02020603050405020304" pitchFamily="18" charset="0"/>
              </a:rPr>
              <a:t>Бухряков</a:t>
            </a:r>
            <a:r>
              <a:rPr lang="ru-RU" sz="2600" b="1" dirty="0" smtClean="0">
                <a:solidFill>
                  <a:schemeClr val="tx1"/>
                </a:solidFill>
                <a:latin typeface="Times New Roman" panose="02020603050405020304" pitchFamily="18" charset="0"/>
                <a:cs typeface="Times New Roman" panose="02020603050405020304" pitchFamily="18" charset="0"/>
              </a:rPr>
              <a:t> Александр Владимирович</a:t>
            </a:r>
          </a:p>
          <a:p>
            <a:pPr algn="l"/>
            <a:endParaRPr lang="ru-RU" sz="2600" b="1" dirty="0" smtClean="0">
              <a:latin typeface="Times New Roman" panose="02020603050405020304" pitchFamily="18" charset="0"/>
              <a:cs typeface="Times New Roman" panose="02020603050405020304" pitchFamily="18"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4090466"/>
          </a:xfrm>
        </p:spPr>
        <p:txBody>
          <a:bodyPr>
            <a:noAutofit/>
          </a:bodyPr>
          <a:lstStyle/>
          <a:p>
            <a:pPr algn="ctr"/>
            <a:r>
              <a:rPr lang="ru-RU" sz="2800" dirty="0" smtClean="0"/>
              <a:t>Глава 22 КАС РФ. </a:t>
            </a:r>
            <a:br>
              <a:rPr lang="ru-RU" sz="2800" dirty="0" smtClean="0"/>
            </a:br>
            <a:r>
              <a:rPr lang="ru-RU" sz="2800" dirty="0" smtClean="0"/>
              <a:t>ПРОИЗВОДСТВО ПО АДМИНИСТРАТИВНЫМ ДЕЛАМ ОБ ОСПАРИВАНИИ РЕШЕНИЙ, ДЕЙСТВИЙ (БЕЗДЕЙСТВИЯ) ОРГАНОВ ГОСУДАРСТВЕННОЙ ВЛАСТИ, ОРГАНОВ МЕСТНОГО САМОУПРАВЛЕНИЯ, ИНЫХ ОРГАНОВ, ОРГАНИЗАЦИЙ, НАДЕЛЕННЫХ ОТДЕЛЬНЫМИ ГОСУДАРСТВЕННЫМИ ИЛИ ИНЫМИ ПУБЛИЧНЫМИ ПОЛНОМОЧИЯМИ, ДОЛЖНОСТНЫХ ЛИЦ, ГОСУДАРСТВЕННЫХ И МУНИЦИПАЛЬНЫХ СЛУЖАЩИХ</a:t>
            </a:r>
            <a:endParaRPr lang="ru-R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FF0000"/>
                </a:solidFill>
              </a:rPr>
              <a:t>Условия  удовлетворения судом требований о признании бездействия незаконным (ч. 2 ст. 227 КАС РФ)</a:t>
            </a:r>
            <a:endParaRPr lang="ru-RU" sz="1200" dirty="0">
              <a:solidFill>
                <a:srgbClr val="FF0000"/>
              </a:solidFill>
            </a:endParaRPr>
          </a:p>
        </p:txBody>
      </p:sp>
      <p:pic>
        <p:nvPicPr>
          <p:cNvPr id="1026" name="Picture 2" descr="C:\Users\buhryakov\Desktop\ВАРМСУ ФЭС\10.06.21 вебинар БАНЯ\картинки БАНЯ\инь янь.png"/>
          <p:cNvPicPr>
            <a:picLocks noGrp="1" noChangeAspect="1" noChangeArrowheads="1"/>
          </p:cNvPicPr>
          <p:nvPr>
            <p:ph idx="1"/>
          </p:nvPr>
        </p:nvPicPr>
        <p:blipFill>
          <a:blip r:embed="rId2" cstate="print"/>
          <a:srcRect/>
          <a:stretch>
            <a:fillRect/>
          </a:stretch>
        </p:blipFill>
        <p:spPr bwMode="auto">
          <a:xfrm>
            <a:off x="827584" y="2060848"/>
            <a:ext cx="6858000" cy="3238500"/>
          </a:xfrm>
          <a:prstGeom prst="rect">
            <a:avLst/>
          </a:prstGeom>
          <a:noFill/>
        </p:spPr>
      </p:pic>
      <p:sp>
        <p:nvSpPr>
          <p:cNvPr id="5" name="TextBox 4"/>
          <p:cNvSpPr txBox="1"/>
          <p:nvPr/>
        </p:nvSpPr>
        <p:spPr>
          <a:xfrm>
            <a:off x="179512" y="1628800"/>
            <a:ext cx="2520280" cy="3539430"/>
          </a:xfrm>
          <a:prstGeom prst="rect">
            <a:avLst/>
          </a:prstGeom>
          <a:noFill/>
        </p:spPr>
        <p:txBody>
          <a:bodyPr wrap="square" rtlCol="0">
            <a:spAutoFit/>
          </a:bodyPr>
          <a:lstStyle/>
          <a:p>
            <a:r>
              <a:rPr lang="ru-RU" sz="2800" dirty="0" smtClean="0"/>
              <a:t>суд признает бездействие не соответствующим нормативным правовым актам </a:t>
            </a:r>
            <a:endParaRPr lang="ru-RU" sz="2800" dirty="0"/>
          </a:p>
        </p:txBody>
      </p:sp>
      <p:sp>
        <p:nvSpPr>
          <p:cNvPr id="6" name="TextBox 5"/>
          <p:cNvSpPr txBox="1"/>
          <p:nvPr/>
        </p:nvSpPr>
        <p:spPr>
          <a:xfrm>
            <a:off x="6012160" y="1700808"/>
            <a:ext cx="2808312" cy="2677656"/>
          </a:xfrm>
          <a:prstGeom prst="rect">
            <a:avLst/>
          </a:prstGeom>
          <a:noFill/>
        </p:spPr>
        <p:txBody>
          <a:bodyPr wrap="square" rtlCol="0">
            <a:spAutoFit/>
          </a:bodyPr>
          <a:lstStyle/>
          <a:p>
            <a:pPr algn="r"/>
            <a:r>
              <a:rPr lang="ru-RU" sz="2800" dirty="0" smtClean="0"/>
              <a:t>суд признает бездействие нарушающими права, свободы и законные интересы истца </a:t>
            </a:r>
            <a:endParaRPr lang="ru-RU"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8568952" cy="6192688"/>
          </a:xfrm>
        </p:spPr>
        <p:txBody>
          <a:bodyPr>
            <a:normAutofit fontScale="70000" lnSpcReduction="20000"/>
          </a:bodyPr>
          <a:lstStyle/>
          <a:p>
            <a:pPr algn="ctr">
              <a:buNone/>
            </a:pPr>
            <a:r>
              <a:rPr lang="ru-RU" sz="4500" dirty="0" smtClean="0">
                <a:solidFill>
                  <a:srgbClr val="FF0000"/>
                </a:solidFill>
              </a:rPr>
              <a:t>Обстоятельства подлежащие выяснению при рассмотрении судом данной категории дел </a:t>
            </a:r>
          </a:p>
          <a:p>
            <a:pPr algn="ctr">
              <a:buNone/>
            </a:pPr>
            <a:endParaRPr lang="ru-RU" dirty="0" smtClean="0"/>
          </a:p>
          <a:p>
            <a:pPr marL="514350" indent="-514350">
              <a:buAutoNum type="arabicParenR"/>
            </a:pPr>
            <a:r>
              <a:rPr lang="ru-RU" dirty="0" smtClean="0"/>
              <a:t>нарушены ли права, свободы и законные интересы лиц, в защиту прав, свобод и законных интересов которых подано административное исковое заявление;</a:t>
            </a:r>
          </a:p>
          <a:p>
            <a:pPr marL="514350" indent="-514350">
              <a:buAutoNum type="arabicParenR"/>
            </a:pPr>
            <a:endParaRPr lang="ru-RU" dirty="0" smtClean="0"/>
          </a:p>
          <a:p>
            <a:pPr>
              <a:buNone/>
            </a:pPr>
            <a:r>
              <a:rPr lang="ru-RU" dirty="0" smtClean="0"/>
              <a:t>2) соблюдены ли сроки обращения в суд;</a:t>
            </a:r>
          </a:p>
          <a:p>
            <a:pPr>
              <a:buNone/>
            </a:pPr>
            <a:endParaRPr lang="ru-RU" dirty="0" smtClean="0"/>
          </a:p>
          <a:p>
            <a:pPr>
              <a:buNone/>
            </a:pPr>
            <a:r>
              <a:rPr lang="ru-RU" dirty="0" smtClean="0"/>
              <a:t>3) соблюдены ли требования нормативных правовых актов, устанавливающих полномочия органа, порядок совершения оспариваемого бездействия (если есть), основания для совершения оспариваемого бездействия (если есть);</a:t>
            </a:r>
          </a:p>
          <a:p>
            <a:pPr>
              <a:buNone/>
            </a:pPr>
            <a:endParaRPr lang="ru-RU" dirty="0" smtClean="0"/>
          </a:p>
          <a:p>
            <a:pPr>
              <a:buNone/>
            </a:pPr>
            <a:r>
              <a:rPr lang="ru-RU" dirty="0" smtClean="0"/>
              <a:t>4) соответствует ли содержание оспариваемого бездействия нормативным правовым актам, регулирующим спорные отношения</a:t>
            </a:r>
          </a:p>
          <a:p>
            <a:pPr>
              <a:buNone/>
            </a:pPr>
            <a:endParaRPr lang="ru-RU" dirty="0" smtClean="0"/>
          </a:p>
          <a:p>
            <a:pPr algn="r">
              <a:buNone/>
            </a:pPr>
            <a:r>
              <a:rPr lang="ru-RU" dirty="0" smtClean="0"/>
              <a:t>ч.9 ст. 226 КАС РФ</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778098"/>
          </a:xfrm>
        </p:spPr>
        <p:txBody>
          <a:bodyPr>
            <a:normAutofit fontScale="90000"/>
          </a:bodyPr>
          <a:lstStyle/>
          <a:p>
            <a:r>
              <a:rPr lang="ru-RU" dirty="0" smtClean="0">
                <a:solidFill>
                  <a:srgbClr val="FF0000"/>
                </a:solidFill>
              </a:rPr>
              <a:t>Мотивы суда первой инстанции</a:t>
            </a:r>
            <a:endParaRPr lang="ru-RU" dirty="0">
              <a:solidFill>
                <a:srgbClr val="FF0000"/>
              </a:solidFill>
            </a:endParaRPr>
          </a:p>
        </p:txBody>
      </p:sp>
      <p:pic>
        <p:nvPicPr>
          <p:cNvPr id="2050" name="Picture 2" descr="C:\Users\buhryakov\Desktop\ВАРМСУ ФЭС\10.06.21 вебинар БАНЯ\картинки БАНЯ\судья 1.jpg"/>
          <p:cNvPicPr>
            <a:picLocks noGrp="1" noChangeAspect="1" noChangeArrowheads="1"/>
          </p:cNvPicPr>
          <p:nvPr>
            <p:ph idx="1"/>
          </p:nvPr>
        </p:nvPicPr>
        <p:blipFill>
          <a:blip r:embed="rId2" cstate="print"/>
          <a:srcRect/>
          <a:stretch>
            <a:fillRect/>
          </a:stretch>
        </p:blipFill>
        <p:spPr bwMode="auto">
          <a:xfrm>
            <a:off x="5049395" y="2724150"/>
            <a:ext cx="4094605" cy="4133850"/>
          </a:xfrm>
          <a:prstGeom prst="rect">
            <a:avLst/>
          </a:prstGeom>
          <a:noFill/>
        </p:spPr>
      </p:pic>
      <p:sp>
        <p:nvSpPr>
          <p:cNvPr id="5" name="TextBox 4"/>
          <p:cNvSpPr txBox="1"/>
          <p:nvPr/>
        </p:nvSpPr>
        <p:spPr>
          <a:xfrm>
            <a:off x="323528" y="1124744"/>
            <a:ext cx="8389440" cy="4154984"/>
          </a:xfrm>
          <a:prstGeom prst="rect">
            <a:avLst/>
          </a:prstGeom>
          <a:noFill/>
        </p:spPr>
        <p:txBody>
          <a:bodyPr wrap="square" rtlCol="0">
            <a:spAutoFit/>
          </a:bodyPr>
          <a:lstStyle/>
          <a:p>
            <a:r>
              <a:rPr lang="ru-RU" sz="2400" u="sng" dirty="0" smtClean="0"/>
              <a:t>Отсутствие в поселке общественной бани </a:t>
            </a:r>
            <a:r>
              <a:rPr lang="ru-RU" sz="2400" dirty="0" smtClean="0"/>
              <a:t>свидетельствует о том, что администрацией </a:t>
            </a:r>
            <a:r>
              <a:rPr lang="ru-RU" sz="2400" u="sng" dirty="0" smtClean="0"/>
              <a:t>не принимаются меры к организации бытового обслуживания населения </a:t>
            </a:r>
            <a:r>
              <a:rPr lang="ru-RU" sz="2400" dirty="0" smtClean="0"/>
              <a:t>в части предоставления услуг бани, что влечет нарушение конституционных прав граждан на охрану здоровья, санитарно-эпидемиологического </a:t>
            </a:r>
          </a:p>
          <a:p>
            <a:r>
              <a:rPr lang="ru-RU" sz="2400" dirty="0" smtClean="0"/>
              <a:t>благополучие, права на </a:t>
            </a:r>
          </a:p>
          <a:p>
            <a:r>
              <a:rPr lang="ru-RU" sz="2400" dirty="0" smtClean="0"/>
              <a:t>благоприятные и безопасные </a:t>
            </a:r>
          </a:p>
          <a:p>
            <a:r>
              <a:rPr lang="ru-RU" sz="2400" dirty="0" smtClean="0"/>
              <a:t>условия проживания </a:t>
            </a:r>
          </a:p>
          <a:p>
            <a:r>
              <a:rPr lang="ru-RU" sz="2400" dirty="0" smtClean="0"/>
              <a:t>и жизнедеятельности.</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Из решения районного суда</a:t>
            </a:r>
            <a:endParaRPr lang="ru-RU" dirty="0">
              <a:solidFill>
                <a:srgbClr val="FF0000"/>
              </a:solidFill>
            </a:endParaRPr>
          </a:p>
        </p:txBody>
      </p:sp>
      <p:sp>
        <p:nvSpPr>
          <p:cNvPr id="3" name="Содержимое 2"/>
          <p:cNvSpPr>
            <a:spLocks noGrp="1"/>
          </p:cNvSpPr>
          <p:nvPr>
            <p:ph idx="1"/>
          </p:nvPr>
        </p:nvSpPr>
        <p:spPr>
          <a:xfrm>
            <a:off x="457200" y="1600201"/>
            <a:ext cx="7643192" cy="3628999"/>
          </a:xfrm>
        </p:spPr>
        <p:txBody>
          <a:bodyPr>
            <a:noAutofit/>
          </a:bodyPr>
          <a:lstStyle/>
          <a:p>
            <a:pPr algn="just"/>
            <a:r>
              <a:rPr lang="ru-RU" sz="2800" dirty="0" smtClean="0"/>
              <a:t>Обязать администрацию поселка Новочернореченский </a:t>
            </a:r>
            <a:r>
              <a:rPr lang="ru-RU" sz="2800" dirty="0" err="1" smtClean="0"/>
              <a:t>Козульского</a:t>
            </a:r>
            <a:r>
              <a:rPr lang="ru-RU" sz="2800" dirty="0" smtClean="0"/>
              <a:t> района Красноярского края в течение 6 месяцев с момента вступления решения суда в законную силу создать условия для обеспечения надлежащего бытового обслуживания населения в части предоставления услуг бани </a:t>
            </a:r>
            <a:r>
              <a:rPr lang="ru-RU" sz="2800" dirty="0" smtClean="0">
                <a:solidFill>
                  <a:srgbClr val="FF0000"/>
                </a:solidFill>
              </a:rPr>
              <a:t>путем обеспечения необходимого количества </a:t>
            </a:r>
            <a:r>
              <a:rPr lang="ru-RU" sz="2800" dirty="0" err="1" smtClean="0">
                <a:solidFill>
                  <a:srgbClr val="FF0000"/>
                </a:solidFill>
              </a:rPr>
              <a:t>помывочных</a:t>
            </a:r>
            <a:r>
              <a:rPr lang="ru-RU" sz="2800" dirty="0" smtClean="0">
                <a:solidFill>
                  <a:srgbClr val="FF0000"/>
                </a:solidFill>
              </a:rPr>
              <a:t> мест</a:t>
            </a:r>
            <a:r>
              <a:rPr lang="ru-RU" sz="2800" dirty="0" smtClean="0"/>
              <a:t>.</a:t>
            </a:r>
            <a:endParaRPr lang="ru-RU"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uhryakov\Desktop\ВАРМСУ ФЭС\10.06.21 вебинар БАНЯ\картинки БАНЯ\внимание.jpg"/>
          <p:cNvPicPr>
            <a:picLocks noGrp="1" noChangeAspect="1" noChangeArrowheads="1"/>
          </p:cNvPicPr>
          <p:nvPr>
            <p:ph idx="1"/>
          </p:nvPr>
        </p:nvPicPr>
        <p:blipFill>
          <a:blip r:embed="rId2" cstate="print"/>
          <a:srcRect/>
          <a:stretch>
            <a:fillRect/>
          </a:stretch>
        </p:blipFill>
        <p:spPr bwMode="auto">
          <a:xfrm>
            <a:off x="2267744" y="2924944"/>
            <a:ext cx="3461089" cy="3933056"/>
          </a:xfrm>
          <a:prstGeom prst="rect">
            <a:avLst/>
          </a:prstGeom>
          <a:noFill/>
        </p:spPr>
      </p:pic>
      <p:sp>
        <p:nvSpPr>
          <p:cNvPr id="2" name="Заголовок 1"/>
          <p:cNvSpPr>
            <a:spLocks noGrp="1"/>
          </p:cNvSpPr>
          <p:nvPr>
            <p:ph type="title"/>
          </p:nvPr>
        </p:nvSpPr>
        <p:spPr>
          <a:xfrm>
            <a:off x="683568" y="116632"/>
            <a:ext cx="7499176" cy="634082"/>
          </a:xfrm>
        </p:spPr>
        <p:txBody>
          <a:bodyPr>
            <a:normAutofit fontScale="90000"/>
          </a:bodyPr>
          <a:lstStyle/>
          <a:p>
            <a:pPr algn="ctr"/>
            <a:r>
              <a:rPr lang="ru-RU" dirty="0" smtClean="0">
                <a:solidFill>
                  <a:srgbClr val="FF0000"/>
                </a:solidFill>
              </a:rPr>
              <a:t>Внимание подмена</a:t>
            </a:r>
            <a:endParaRPr lang="ru-RU" dirty="0">
              <a:solidFill>
                <a:srgbClr val="FF0000"/>
              </a:solidFill>
            </a:endParaRPr>
          </a:p>
        </p:txBody>
      </p:sp>
      <p:sp>
        <p:nvSpPr>
          <p:cNvPr id="5" name="TextBox 4"/>
          <p:cNvSpPr txBox="1"/>
          <p:nvPr/>
        </p:nvSpPr>
        <p:spPr>
          <a:xfrm>
            <a:off x="323528" y="1268760"/>
            <a:ext cx="3096344" cy="2031325"/>
          </a:xfrm>
          <a:prstGeom prst="rect">
            <a:avLst/>
          </a:prstGeom>
          <a:noFill/>
        </p:spPr>
        <p:txBody>
          <a:bodyPr wrap="square" rtlCol="0">
            <a:spAutoFit/>
          </a:bodyPr>
          <a:lstStyle/>
          <a:p>
            <a:pPr algn="ctr"/>
            <a:r>
              <a:rPr lang="ru-RU" u="sng" dirty="0" smtClean="0">
                <a:solidFill>
                  <a:srgbClr val="FF0000"/>
                </a:solidFill>
              </a:rPr>
              <a:t>создание условий для </a:t>
            </a:r>
            <a:r>
              <a:rPr lang="ru-RU" u="sng" dirty="0" smtClean="0"/>
              <a:t>обеспечения жителей поселения услугами </a:t>
            </a:r>
            <a:r>
              <a:rPr lang="ru-RU" dirty="0" smtClean="0"/>
              <a:t>связи, общественного питания, торговли и </a:t>
            </a:r>
            <a:r>
              <a:rPr lang="ru-RU" u="sng" dirty="0" smtClean="0">
                <a:solidFill>
                  <a:srgbClr val="FF0000"/>
                </a:solidFill>
              </a:rPr>
              <a:t>бытового обслуживания</a:t>
            </a:r>
          </a:p>
          <a:p>
            <a:endParaRPr lang="ru-RU" dirty="0"/>
          </a:p>
        </p:txBody>
      </p:sp>
      <p:sp>
        <p:nvSpPr>
          <p:cNvPr id="6" name="TextBox 5"/>
          <p:cNvSpPr txBox="1"/>
          <p:nvPr/>
        </p:nvSpPr>
        <p:spPr>
          <a:xfrm>
            <a:off x="5940152" y="1124744"/>
            <a:ext cx="2916832" cy="1477328"/>
          </a:xfrm>
          <a:prstGeom prst="rect">
            <a:avLst/>
          </a:prstGeom>
          <a:noFill/>
        </p:spPr>
        <p:txBody>
          <a:bodyPr wrap="square" rtlCol="0">
            <a:spAutoFit/>
          </a:bodyPr>
          <a:lstStyle/>
          <a:p>
            <a:pPr algn="ctr"/>
            <a:r>
              <a:rPr lang="ru-RU" u="sng" dirty="0" smtClean="0">
                <a:solidFill>
                  <a:srgbClr val="FF0000"/>
                </a:solidFill>
              </a:rPr>
              <a:t>не принимаются меры к организации бытового обслуживания населения </a:t>
            </a:r>
            <a:r>
              <a:rPr lang="ru-RU" dirty="0" smtClean="0"/>
              <a:t>в части предоставления услуг бани</a:t>
            </a:r>
            <a:endParaRPr lang="ru-RU" dirty="0"/>
          </a:p>
        </p:txBody>
      </p:sp>
      <p:sp>
        <p:nvSpPr>
          <p:cNvPr id="7" name="Стрелка вниз 6"/>
          <p:cNvSpPr/>
          <p:nvPr/>
        </p:nvSpPr>
        <p:spPr>
          <a:xfrm>
            <a:off x="7236296" y="2636912"/>
            <a:ext cx="57606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707904" y="1340768"/>
            <a:ext cx="1728192" cy="1200329"/>
          </a:xfrm>
          <a:prstGeom prst="rect">
            <a:avLst/>
          </a:prstGeom>
          <a:noFill/>
        </p:spPr>
        <p:txBody>
          <a:bodyPr wrap="square" rtlCol="0">
            <a:spAutoFit/>
          </a:bodyPr>
          <a:lstStyle/>
          <a:p>
            <a:pPr algn="ctr"/>
            <a:r>
              <a:rPr lang="ru-RU" u="sng" dirty="0" smtClean="0"/>
              <a:t>Отсутствие в поселке общественной бани</a:t>
            </a:r>
            <a:endParaRPr lang="ru-RU" dirty="0"/>
          </a:p>
        </p:txBody>
      </p:sp>
      <p:sp>
        <p:nvSpPr>
          <p:cNvPr id="9" name="Стрелка вправо 8"/>
          <p:cNvSpPr/>
          <p:nvPr/>
        </p:nvSpPr>
        <p:spPr>
          <a:xfrm>
            <a:off x="3347864" y="177281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508104" y="1700808"/>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516216" y="3068960"/>
            <a:ext cx="2016224" cy="646331"/>
          </a:xfrm>
          <a:prstGeom prst="rect">
            <a:avLst/>
          </a:prstGeom>
          <a:noFill/>
        </p:spPr>
        <p:txBody>
          <a:bodyPr wrap="square" rtlCol="0">
            <a:spAutoFit/>
          </a:bodyPr>
          <a:lstStyle/>
          <a:p>
            <a:pPr algn="ctr"/>
            <a:r>
              <a:rPr lang="ru-RU" dirty="0" smtClean="0"/>
              <a:t>Нарушение прав граждан</a:t>
            </a:r>
            <a:endParaRPr lang="ru-RU" dirty="0"/>
          </a:p>
        </p:txBody>
      </p:sp>
      <p:sp>
        <p:nvSpPr>
          <p:cNvPr id="12" name="Стрелка вниз 11"/>
          <p:cNvSpPr/>
          <p:nvPr/>
        </p:nvSpPr>
        <p:spPr>
          <a:xfrm>
            <a:off x="7236296" y="3789040"/>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6300192" y="4293096"/>
            <a:ext cx="2520280" cy="1200329"/>
          </a:xfrm>
          <a:prstGeom prst="rect">
            <a:avLst/>
          </a:prstGeom>
          <a:noFill/>
        </p:spPr>
        <p:txBody>
          <a:bodyPr wrap="square" rtlCol="0">
            <a:spAutoFit/>
          </a:bodyPr>
          <a:lstStyle/>
          <a:p>
            <a:pPr algn="ctr"/>
            <a:r>
              <a:rPr lang="ru-RU" dirty="0" smtClean="0"/>
              <a:t>Удовлетворение требований административного истца</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Autofit/>
          </a:bodyPr>
          <a:lstStyle/>
          <a:p>
            <a:pPr algn="ctr"/>
            <a:r>
              <a:rPr lang="ru-RU" sz="2800" dirty="0" smtClean="0">
                <a:solidFill>
                  <a:srgbClr val="FF0000"/>
                </a:solidFill>
              </a:rPr>
              <a:t>Мнение судебной коллегии о решении районного суда:</a:t>
            </a:r>
            <a:br>
              <a:rPr lang="ru-RU" sz="2800" dirty="0" smtClean="0">
                <a:solidFill>
                  <a:srgbClr val="FF0000"/>
                </a:solidFill>
              </a:rPr>
            </a:br>
            <a:r>
              <a:rPr lang="ru-RU" sz="2800" dirty="0" smtClean="0">
                <a:solidFill>
                  <a:srgbClr val="FF0000"/>
                </a:solidFill>
              </a:rPr>
              <a:t> </a:t>
            </a:r>
            <a:r>
              <a:rPr lang="ru-RU" sz="2800" dirty="0" smtClean="0">
                <a:solidFill>
                  <a:schemeClr val="tx1">
                    <a:lumMod val="50000"/>
                  </a:schemeClr>
                </a:solidFill>
              </a:rPr>
              <a:t>выводы суда первой инстанции основаны на неправильном толковании закона и не основаны на фактических обстоятельствах</a:t>
            </a:r>
            <a:endParaRPr lang="ru-RU" sz="2800" dirty="0">
              <a:solidFill>
                <a:srgbClr val="FF0000"/>
              </a:solidFill>
            </a:endParaRPr>
          </a:p>
        </p:txBody>
      </p:sp>
      <p:pic>
        <p:nvPicPr>
          <p:cNvPr id="3074" name="Picture 2" descr="C:\Users\buhryakov\Desktop\ВАРМСУ ФЭС\10.06.21 вебинар БАНЯ\картинки БАНЯ\судебная коллегия 3.jpg"/>
          <p:cNvPicPr>
            <a:picLocks noGrp="1" noChangeAspect="1" noChangeArrowheads="1"/>
          </p:cNvPicPr>
          <p:nvPr>
            <p:ph idx="1"/>
          </p:nvPr>
        </p:nvPicPr>
        <p:blipFill>
          <a:blip r:embed="rId2" cstate="print"/>
          <a:srcRect/>
          <a:stretch>
            <a:fillRect/>
          </a:stretch>
        </p:blipFill>
        <p:spPr bwMode="auto">
          <a:xfrm>
            <a:off x="1475656" y="2420888"/>
            <a:ext cx="6264696" cy="33068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6516216" y="1628800"/>
            <a:ext cx="2627784" cy="4321795"/>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algn="ctr"/>
            <a:r>
              <a:rPr lang="ru-RU" sz="4000" dirty="0" smtClean="0">
                <a:solidFill>
                  <a:srgbClr val="FF0000"/>
                </a:solidFill>
              </a:rPr>
              <a:t>Обоснование позиции суда апелляционной инстанции:</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107504" y="1340768"/>
            <a:ext cx="7272808" cy="4536503"/>
          </a:xfrm>
        </p:spPr>
        <p:txBody>
          <a:bodyPr>
            <a:normAutofit fontScale="77500" lnSpcReduction="20000"/>
          </a:bodyPr>
          <a:lstStyle/>
          <a:p>
            <a:pPr marL="514350" indent="-514350">
              <a:buFont typeface="Wingdings" pitchFamily="2" charset="2"/>
              <a:buChar char="v"/>
            </a:pPr>
            <a:r>
              <a:rPr lang="ru-RU" i="1" dirty="0" smtClean="0"/>
              <a:t>факт того, что в поселке имеется необходимость в услугах общественной бани, а ее отсутствие влечет нарушение прав граждан </a:t>
            </a:r>
            <a:r>
              <a:rPr lang="ru-RU" i="1" u="sng" dirty="0" smtClean="0"/>
              <a:t>не подтвержден какими-либо доказательствами;</a:t>
            </a:r>
          </a:p>
          <a:p>
            <a:pPr marL="514350" indent="-514350">
              <a:buFont typeface="Wingdings" pitchFamily="2" charset="2"/>
              <a:buChar char="v"/>
            </a:pPr>
            <a:r>
              <a:rPr lang="ru-RU" i="1" dirty="0" smtClean="0"/>
              <a:t>материалы дела вообще не содержат в себе подтверждений потребности населения поселка в услугах общественной бани;</a:t>
            </a:r>
            <a:endParaRPr lang="ru-RU" i="1" u="sng" dirty="0" smtClean="0"/>
          </a:p>
          <a:p>
            <a:pPr marL="514350" indent="-514350">
              <a:buFont typeface="Wingdings" pitchFamily="2" charset="2"/>
              <a:buChar char="v"/>
            </a:pPr>
            <a:r>
              <a:rPr lang="ru-RU" i="1" dirty="0" smtClean="0"/>
              <a:t>«создание условий» - это не обязанность, соответственно закрепление ВМЗ </a:t>
            </a:r>
            <a:r>
              <a:rPr lang="ru-RU" i="1" u="sng" dirty="0" smtClean="0"/>
              <a:t>не означает безусловной обязанности ОМСУ обеспечить жителей поселения услугами бытового обслуживания;</a:t>
            </a:r>
          </a:p>
          <a:p>
            <a:pPr>
              <a:buFont typeface="Wingdings" pitchFamily="2" charset="2"/>
              <a:buChar char="v"/>
            </a:pPr>
            <a:endParaRPr lang="ru-RU" dirty="0" smtClean="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3-media2.fl.yelpcdn.com/bphoto/LNqP3yUEYzfEfKuLWbxf7w/o.jpg"/>
          <p:cNvPicPr>
            <a:picLocks noChangeAspect="1" noChangeArrowheads="1"/>
          </p:cNvPicPr>
          <p:nvPr/>
        </p:nvPicPr>
        <p:blipFill>
          <a:blip r:embed="rId2" cstate="print"/>
          <a:srcRect/>
          <a:stretch>
            <a:fillRect/>
          </a:stretch>
        </p:blipFill>
        <p:spPr bwMode="auto">
          <a:xfrm>
            <a:off x="4391472" y="4460707"/>
            <a:ext cx="4752528" cy="2397293"/>
          </a:xfrm>
          <a:prstGeom prst="rect">
            <a:avLst/>
          </a:prstGeom>
          <a:noFill/>
          <a:ln w="9525">
            <a:noFill/>
            <a:miter lim="800000"/>
            <a:headEnd/>
            <a:tailEnd/>
          </a:ln>
        </p:spPr>
      </p:pic>
      <p:sp>
        <p:nvSpPr>
          <p:cNvPr id="3" name="Содержимое 2"/>
          <p:cNvSpPr>
            <a:spLocks noGrp="1"/>
          </p:cNvSpPr>
          <p:nvPr>
            <p:ph idx="1"/>
          </p:nvPr>
        </p:nvSpPr>
        <p:spPr>
          <a:xfrm>
            <a:off x="323528" y="188640"/>
            <a:ext cx="8363272" cy="5544617"/>
          </a:xfrm>
        </p:spPr>
        <p:txBody>
          <a:bodyPr>
            <a:noAutofit/>
          </a:bodyPr>
          <a:lstStyle/>
          <a:p>
            <a:pPr marL="514350" indent="-514350">
              <a:buFont typeface="Wingdings" pitchFamily="2" charset="2"/>
              <a:buChar char="v"/>
            </a:pPr>
            <a:r>
              <a:rPr lang="ru-RU" sz="1800" i="1" dirty="0" smtClean="0"/>
              <a:t>к полномочиям ОМСУ сельских поселений по решению задач местного самоуправления </a:t>
            </a:r>
            <a:r>
              <a:rPr lang="ru-RU" sz="1800" i="1" u="sng" dirty="0" smtClean="0"/>
              <a:t>не относится обеспечение жителей поселения услугами бытового обслуживания </a:t>
            </a:r>
            <a:r>
              <a:rPr lang="ru-RU" sz="1800" u="sng" dirty="0" smtClean="0"/>
              <a:t>(ст. 17 131-ФЗ);</a:t>
            </a:r>
          </a:p>
          <a:p>
            <a:pPr marL="514350" indent="-514350">
              <a:buFont typeface="Wingdings" pitchFamily="2" charset="2"/>
              <a:buChar char="v"/>
            </a:pPr>
            <a:r>
              <a:rPr lang="ru-RU" sz="1800" i="1" dirty="0" smtClean="0"/>
              <a:t>суд не указал какие действия должен совершить ответчик по созданию условия для обеспечения надлежащего бытового обслуживания населения в части предоставления услуг бани путем обеспечения необходимого количества </a:t>
            </a:r>
            <a:r>
              <a:rPr lang="ru-RU" sz="1800" i="1" dirty="0" err="1" smtClean="0"/>
              <a:t>помывочных</a:t>
            </a:r>
            <a:r>
              <a:rPr lang="ru-RU" sz="1800" i="1" dirty="0" smtClean="0"/>
              <a:t> мест, не определил количество </a:t>
            </a:r>
            <a:r>
              <a:rPr lang="ru-RU" sz="1800" i="1" dirty="0" err="1" smtClean="0"/>
              <a:t>помывочных</a:t>
            </a:r>
            <a:r>
              <a:rPr lang="ru-RU" sz="1800" i="1" dirty="0" smtClean="0"/>
              <a:t> мест, которые ответчик должен обеспечить, в связи с чем </a:t>
            </a:r>
            <a:r>
              <a:rPr lang="ru-RU" sz="1800" i="1" u="sng" dirty="0" smtClean="0"/>
              <a:t>решение также является не определенным и не исполнимым;</a:t>
            </a:r>
          </a:p>
          <a:p>
            <a:pPr marL="514350" indent="-514350">
              <a:buFont typeface="Wingdings" pitchFamily="2" charset="2"/>
              <a:buChar char="v"/>
            </a:pPr>
            <a:r>
              <a:rPr lang="ru-RU" sz="1800" i="1" dirty="0" smtClean="0"/>
              <a:t>как следует из </a:t>
            </a:r>
            <a:r>
              <a:rPr lang="ru-RU" sz="1800" i="1" dirty="0" err="1" smtClean="0"/>
              <a:t>СанПиН</a:t>
            </a:r>
            <a:r>
              <a:rPr lang="ru-RU" sz="1800" i="1" dirty="0" smtClean="0"/>
              <a:t> 2.1.2.3150-13, размещение здания бань допускается при возможности оборудовать системами горячего и холодного водоснабжения, а подачу холодной и горячей воды, соответствующей санитарно-эпидемиологическим требованиям к качеству воды централизованных систем питьевого водоснабжения и горячего водоснабжения. Данные обстоятельства судом также не установлены</a:t>
            </a:r>
            <a:r>
              <a:rPr lang="ru-RU" sz="1800" dirty="0" smtClean="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rserv\КМЦ Рабочая\1 ЛИЧНЫЕ\Бухряков А.В\01.01.2021 письма\ФЭС Вебинар 08.03.21\дело закрыто.jpg"/>
          <p:cNvPicPr>
            <a:picLocks noChangeAspect="1" noChangeArrowheads="1"/>
          </p:cNvPicPr>
          <p:nvPr/>
        </p:nvPicPr>
        <p:blipFill>
          <a:blip r:embed="rId2" cstate="print"/>
          <a:srcRect/>
          <a:stretch>
            <a:fillRect/>
          </a:stretch>
        </p:blipFill>
        <p:spPr bwMode="auto">
          <a:xfrm>
            <a:off x="1043608" y="1556792"/>
            <a:ext cx="7128792" cy="3914992"/>
          </a:xfrm>
          <a:prstGeom prst="rect">
            <a:avLst/>
          </a:prstGeom>
          <a:noFill/>
        </p:spPr>
      </p:pic>
      <p:sp>
        <p:nvSpPr>
          <p:cNvPr id="3" name="TextBox 2"/>
          <p:cNvSpPr txBox="1"/>
          <p:nvPr/>
        </p:nvSpPr>
        <p:spPr>
          <a:xfrm>
            <a:off x="1475656" y="116632"/>
            <a:ext cx="6192688" cy="1323439"/>
          </a:xfrm>
          <a:prstGeom prst="rect">
            <a:avLst/>
          </a:prstGeom>
          <a:noFill/>
        </p:spPr>
        <p:txBody>
          <a:bodyPr wrap="square" rtlCol="0">
            <a:spAutoFit/>
          </a:bodyPr>
          <a:lstStyle/>
          <a:p>
            <a:pPr algn="ctr"/>
            <a:r>
              <a:rPr lang="ru-RU" sz="2000" dirty="0" smtClean="0">
                <a:solidFill>
                  <a:srgbClr val="FF0000"/>
                </a:solidFill>
              </a:rPr>
              <a:t>При указанных обстоятельствах решение нельзя признать законным и обоснованным, оно подлежит отмене с вынесением нового решения об отказе в иске.</a:t>
            </a:r>
            <a:endParaRPr lang="ru-RU" sz="20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492896"/>
            <a:ext cx="6624736" cy="1143000"/>
          </a:xfrm>
        </p:spPr>
        <p:txBody>
          <a:bodyPr>
            <a:noAutofit/>
          </a:bodyPr>
          <a:lstStyle/>
          <a:p>
            <a:pPr algn="ctr"/>
            <a:r>
              <a:rPr lang="ru-RU" sz="5500" b="1" dirty="0" smtClean="0">
                <a:solidFill>
                  <a:srgbClr val="FF0000"/>
                </a:solidFill>
                <a:cs typeface="Aharoni" pitchFamily="2" charset="-79"/>
              </a:rPr>
              <a:t>МЫТЬ ИЛИ НЕ МЫТЬ? </a:t>
            </a:r>
            <a:br>
              <a:rPr lang="ru-RU" sz="5500" b="1" dirty="0" smtClean="0">
                <a:solidFill>
                  <a:srgbClr val="FF0000"/>
                </a:solidFill>
                <a:cs typeface="Aharoni" pitchFamily="2" charset="-79"/>
              </a:rPr>
            </a:br>
            <a:r>
              <a:rPr lang="ru-RU" sz="5500" b="1" dirty="0" smtClean="0">
                <a:solidFill>
                  <a:srgbClr val="FF0000"/>
                </a:solidFill>
                <a:cs typeface="Aharoni" pitchFamily="2" charset="-79"/>
              </a:rPr>
              <a:t>ВОТ В ЧЕМ ВОПРОС!</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СУДЕБНЫЕ ПОСТАНОВЛЕНИЯ </a:t>
            </a:r>
            <a:endParaRPr lang="ru-RU" b="1" dirty="0">
              <a:solidFill>
                <a:srgbClr val="FF0000"/>
              </a:solidFill>
            </a:endParaRPr>
          </a:p>
        </p:txBody>
      </p:sp>
      <p:sp>
        <p:nvSpPr>
          <p:cNvPr id="3" name="Объект 2"/>
          <p:cNvSpPr>
            <a:spLocks noGrp="1"/>
          </p:cNvSpPr>
          <p:nvPr>
            <p:ph idx="1"/>
          </p:nvPr>
        </p:nvSpPr>
        <p:spPr/>
        <p:txBody>
          <a:bodyPr>
            <a:normAutofit fontScale="85000" lnSpcReduction="10000"/>
          </a:bodyPr>
          <a:lstStyle/>
          <a:p>
            <a:r>
              <a:rPr lang="ru-RU" dirty="0" smtClean="0"/>
              <a:t>Апелляционное определение Красноярского краевого суда от 13.07.2020 по делу № 33а-5655/2020 (24</a:t>
            </a:r>
            <a:r>
              <a:rPr lang="en-US" dirty="0" smtClean="0"/>
              <a:t>RS0029-01-2019-008776-38)</a:t>
            </a:r>
            <a:r>
              <a:rPr lang="ru-RU" dirty="0" smtClean="0"/>
              <a:t> (п</a:t>
            </a:r>
            <a:r>
              <a:rPr lang="ru-RU" b="1" dirty="0" smtClean="0"/>
              <a:t>. Новочернореченский</a:t>
            </a:r>
            <a:r>
              <a:rPr lang="ru-RU" dirty="0" smtClean="0"/>
              <a:t>)</a:t>
            </a:r>
            <a:endParaRPr lang="en-US" dirty="0" smtClean="0"/>
          </a:p>
          <a:p>
            <a:r>
              <a:rPr lang="ru-RU" dirty="0" smtClean="0"/>
              <a:t>Решение </a:t>
            </a:r>
            <a:r>
              <a:rPr lang="ru-RU" dirty="0" err="1" smtClean="0"/>
              <a:t>Козульского</a:t>
            </a:r>
            <a:r>
              <a:rPr lang="ru-RU" dirty="0" smtClean="0"/>
              <a:t> районного суда Красноярского края от 08.10.2020 по делу № 2а-249/2020 (</a:t>
            </a:r>
            <a:r>
              <a:rPr lang="en-US" dirty="0" smtClean="0"/>
              <a:t>24RS0029-01-2020-000183-96</a:t>
            </a:r>
            <a:r>
              <a:rPr lang="ru-RU" dirty="0" smtClean="0"/>
              <a:t>) (п. </a:t>
            </a:r>
            <a:r>
              <a:rPr lang="ru-RU" b="1" dirty="0" err="1" smtClean="0"/>
              <a:t>Козулька</a:t>
            </a:r>
            <a:r>
              <a:rPr lang="ru-RU" dirty="0" smtClean="0"/>
              <a:t>)</a:t>
            </a:r>
          </a:p>
          <a:p>
            <a:pPr lvl="0"/>
            <a:r>
              <a:rPr lang="ru-RU" dirty="0">
                <a:solidFill>
                  <a:srgbClr val="494949"/>
                </a:solidFill>
              </a:rPr>
              <a:t>Апелляционное определение </a:t>
            </a:r>
            <a:r>
              <a:rPr lang="ru-RU" dirty="0" smtClean="0">
                <a:solidFill>
                  <a:srgbClr val="494949"/>
                </a:solidFill>
              </a:rPr>
              <a:t>Курганского областного суда по </a:t>
            </a:r>
            <a:r>
              <a:rPr lang="ru-RU" dirty="0">
                <a:solidFill>
                  <a:srgbClr val="494949"/>
                </a:solidFill>
              </a:rPr>
              <a:t>делу № </a:t>
            </a:r>
            <a:r>
              <a:rPr lang="ru-RU" dirty="0" smtClean="0">
                <a:solidFill>
                  <a:srgbClr val="494949"/>
                </a:solidFill>
              </a:rPr>
              <a:t>33-2072/2012</a:t>
            </a:r>
            <a:endParaRPr lang="en-US" dirty="0">
              <a:solidFill>
                <a:srgbClr val="494949"/>
              </a:solidFill>
            </a:endParaRPr>
          </a:p>
          <a:p>
            <a:endParaRPr lang="en-US" dirty="0" smtClean="0"/>
          </a:p>
          <a:p>
            <a:endParaRPr lang="ru-RU" dirty="0"/>
          </a:p>
        </p:txBody>
      </p:sp>
    </p:spTree>
    <p:extLst>
      <p:ext uri="{BB962C8B-B14F-4D97-AF65-F5344CB8AC3E}">
        <p14:creationId xmlns:p14="http://schemas.microsoft.com/office/powerpoint/2010/main" val="270217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6624736" cy="1143000"/>
          </a:xfrm>
        </p:spPr>
        <p:txBody>
          <a:bodyPr>
            <a:noAutofit/>
          </a:bodyPr>
          <a:lstStyle/>
          <a:p>
            <a:pPr algn="ctr"/>
            <a:r>
              <a:rPr lang="ru-RU" sz="5500" b="1" dirty="0" smtClean="0">
                <a:solidFill>
                  <a:srgbClr val="FF0000"/>
                </a:solidFill>
                <a:cs typeface="Aharoni" pitchFamily="2" charset="-79"/>
              </a:rPr>
              <a:t>ДВЕ ИНСТАНЦИИ</a:t>
            </a:r>
          </a:p>
        </p:txBody>
      </p:sp>
      <p:pic>
        <p:nvPicPr>
          <p:cNvPr id="4" name="Рисунок 3" descr="весы.jpg"/>
          <p:cNvPicPr>
            <a:picLocks noChangeAspect="1"/>
          </p:cNvPicPr>
          <p:nvPr/>
        </p:nvPicPr>
        <p:blipFill>
          <a:blip r:embed="rId2" cstate="print"/>
          <a:stretch>
            <a:fillRect/>
          </a:stretch>
        </p:blipFill>
        <p:spPr>
          <a:xfrm>
            <a:off x="899592" y="2132856"/>
            <a:ext cx="2771549" cy="3600000"/>
          </a:xfrm>
          <a:prstGeom prst="rect">
            <a:avLst/>
          </a:prstGeom>
        </p:spPr>
      </p:pic>
      <p:pic>
        <p:nvPicPr>
          <p:cNvPr id="5" name="Рисунок 4" descr="весы слева направо.jpg"/>
          <p:cNvPicPr>
            <a:picLocks noChangeAspect="1"/>
          </p:cNvPicPr>
          <p:nvPr/>
        </p:nvPicPr>
        <p:blipFill>
          <a:blip r:embed="rId3" cstate="print"/>
          <a:stretch>
            <a:fillRect/>
          </a:stretch>
        </p:blipFill>
        <p:spPr>
          <a:xfrm>
            <a:off x="5436096" y="2132856"/>
            <a:ext cx="2771549" cy="3600000"/>
          </a:xfrm>
          <a:prstGeom prst="rect">
            <a:avLst/>
          </a:prstGeom>
        </p:spPr>
      </p:pic>
      <p:sp>
        <p:nvSpPr>
          <p:cNvPr id="6" name="TextBox 5"/>
          <p:cNvSpPr txBox="1"/>
          <p:nvPr/>
        </p:nvSpPr>
        <p:spPr>
          <a:xfrm>
            <a:off x="0" y="2348880"/>
            <a:ext cx="2267744" cy="769441"/>
          </a:xfrm>
          <a:prstGeom prst="rect">
            <a:avLst/>
          </a:prstGeom>
          <a:noFill/>
        </p:spPr>
        <p:txBody>
          <a:bodyPr wrap="square" rtlCol="0">
            <a:spAutoFit/>
          </a:bodyPr>
          <a:lstStyle/>
          <a:p>
            <a:pPr algn="ctr"/>
            <a:r>
              <a:rPr lang="ru-RU" sz="2200" b="1" dirty="0" smtClean="0">
                <a:solidFill>
                  <a:srgbClr val="0070C0"/>
                </a:solidFill>
              </a:rPr>
              <a:t>АДМИНИСТРАЦИЯ</a:t>
            </a:r>
            <a:endParaRPr lang="ru-RU" sz="2200" b="1" dirty="0">
              <a:solidFill>
                <a:srgbClr val="0070C0"/>
              </a:solidFill>
            </a:endParaRPr>
          </a:p>
        </p:txBody>
      </p:sp>
      <p:sp>
        <p:nvSpPr>
          <p:cNvPr id="7" name="TextBox 6"/>
          <p:cNvSpPr txBox="1"/>
          <p:nvPr/>
        </p:nvSpPr>
        <p:spPr>
          <a:xfrm>
            <a:off x="4499992" y="2348880"/>
            <a:ext cx="2304256" cy="769441"/>
          </a:xfrm>
          <a:prstGeom prst="rect">
            <a:avLst/>
          </a:prstGeom>
          <a:noFill/>
        </p:spPr>
        <p:txBody>
          <a:bodyPr wrap="square" rtlCol="0">
            <a:spAutoFit/>
          </a:bodyPr>
          <a:lstStyle/>
          <a:p>
            <a:pPr algn="ctr"/>
            <a:r>
              <a:rPr lang="ru-RU" sz="2200" b="1" dirty="0" smtClean="0">
                <a:solidFill>
                  <a:srgbClr val="0070C0"/>
                </a:solidFill>
              </a:rPr>
              <a:t>АДМИНИСТРАЦИЯ</a:t>
            </a:r>
            <a:endParaRPr lang="ru-RU" sz="2200" b="1" dirty="0">
              <a:solidFill>
                <a:srgbClr val="0070C0"/>
              </a:solidFill>
            </a:endParaRPr>
          </a:p>
        </p:txBody>
      </p:sp>
      <p:sp>
        <p:nvSpPr>
          <p:cNvPr id="8" name="TextBox 7"/>
          <p:cNvSpPr txBox="1"/>
          <p:nvPr/>
        </p:nvSpPr>
        <p:spPr>
          <a:xfrm>
            <a:off x="2411760" y="2348880"/>
            <a:ext cx="2304256" cy="430887"/>
          </a:xfrm>
          <a:prstGeom prst="rect">
            <a:avLst/>
          </a:prstGeom>
          <a:noFill/>
        </p:spPr>
        <p:txBody>
          <a:bodyPr wrap="square" rtlCol="0">
            <a:spAutoFit/>
          </a:bodyPr>
          <a:lstStyle/>
          <a:p>
            <a:pPr algn="ctr"/>
            <a:r>
              <a:rPr lang="ru-RU" sz="2200" b="1" dirty="0" smtClean="0">
                <a:solidFill>
                  <a:srgbClr val="0070C0"/>
                </a:solidFill>
              </a:rPr>
              <a:t>ПРОКУРАТУРА</a:t>
            </a:r>
            <a:endParaRPr lang="ru-RU" sz="2200" b="1" dirty="0">
              <a:solidFill>
                <a:srgbClr val="0070C0"/>
              </a:solidFill>
            </a:endParaRPr>
          </a:p>
        </p:txBody>
      </p:sp>
      <p:sp>
        <p:nvSpPr>
          <p:cNvPr id="9" name="TextBox 8"/>
          <p:cNvSpPr txBox="1"/>
          <p:nvPr/>
        </p:nvSpPr>
        <p:spPr>
          <a:xfrm>
            <a:off x="6839744" y="2348880"/>
            <a:ext cx="2304256" cy="430887"/>
          </a:xfrm>
          <a:prstGeom prst="rect">
            <a:avLst/>
          </a:prstGeom>
          <a:noFill/>
        </p:spPr>
        <p:txBody>
          <a:bodyPr wrap="square" rtlCol="0">
            <a:spAutoFit/>
          </a:bodyPr>
          <a:lstStyle/>
          <a:p>
            <a:pPr algn="ctr"/>
            <a:r>
              <a:rPr lang="ru-RU" sz="2200" b="1" dirty="0" smtClean="0">
                <a:solidFill>
                  <a:srgbClr val="0070C0"/>
                </a:solidFill>
              </a:rPr>
              <a:t>ПРОКУРАТУРА</a:t>
            </a:r>
            <a:endParaRPr lang="ru-RU" sz="2200" b="1" dirty="0">
              <a:solidFill>
                <a:srgbClr val="0070C0"/>
              </a:solidFill>
            </a:endParaRPr>
          </a:p>
        </p:txBody>
      </p:sp>
      <p:sp>
        <p:nvSpPr>
          <p:cNvPr id="10" name="TextBox 9"/>
          <p:cNvSpPr txBox="1"/>
          <p:nvPr/>
        </p:nvSpPr>
        <p:spPr>
          <a:xfrm>
            <a:off x="395536" y="1124744"/>
            <a:ext cx="4104456" cy="1107996"/>
          </a:xfrm>
          <a:prstGeom prst="rect">
            <a:avLst/>
          </a:prstGeom>
          <a:noFill/>
        </p:spPr>
        <p:txBody>
          <a:bodyPr wrap="square" rtlCol="0">
            <a:spAutoFit/>
          </a:bodyPr>
          <a:lstStyle/>
          <a:p>
            <a:pPr algn="ctr"/>
            <a:r>
              <a:rPr lang="ru-RU" sz="2200" b="1" dirty="0" smtClean="0">
                <a:solidFill>
                  <a:schemeClr val="tx1">
                    <a:lumMod val="50000"/>
                  </a:schemeClr>
                </a:solidFill>
              </a:rPr>
              <a:t>КОЗУЛЬСКИЙ РАЙОННЫЙ СУД (</a:t>
            </a:r>
            <a:r>
              <a:rPr lang="ru-RU" sz="2200" dirty="0" smtClean="0">
                <a:solidFill>
                  <a:schemeClr val="tx1">
                    <a:lumMod val="50000"/>
                  </a:schemeClr>
                </a:solidFill>
              </a:rPr>
              <a:t>решение </a:t>
            </a:r>
            <a:r>
              <a:rPr lang="ru-RU" sz="2200" b="1" dirty="0" smtClean="0">
                <a:solidFill>
                  <a:schemeClr val="tx1">
                    <a:lumMod val="50000"/>
                  </a:schemeClr>
                </a:solidFill>
              </a:rPr>
              <a:t>по делу № 2а-97/2020 от 28.01.2020)</a:t>
            </a:r>
            <a:endParaRPr lang="ru-RU" sz="2200" b="1" dirty="0">
              <a:solidFill>
                <a:schemeClr val="tx1">
                  <a:lumMod val="50000"/>
                </a:schemeClr>
              </a:solidFill>
            </a:endParaRPr>
          </a:p>
        </p:txBody>
      </p:sp>
      <p:sp>
        <p:nvSpPr>
          <p:cNvPr id="11" name="TextBox 10"/>
          <p:cNvSpPr txBox="1"/>
          <p:nvPr/>
        </p:nvSpPr>
        <p:spPr>
          <a:xfrm>
            <a:off x="4283968" y="1124744"/>
            <a:ext cx="4536504" cy="1446550"/>
          </a:xfrm>
          <a:prstGeom prst="rect">
            <a:avLst/>
          </a:prstGeom>
          <a:noFill/>
        </p:spPr>
        <p:txBody>
          <a:bodyPr wrap="square" rtlCol="0">
            <a:spAutoFit/>
          </a:bodyPr>
          <a:lstStyle/>
          <a:p>
            <a:pPr algn="ctr"/>
            <a:r>
              <a:rPr lang="ru-RU" sz="2200" b="1" dirty="0" smtClean="0">
                <a:solidFill>
                  <a:schemeClr val="tx1">
                    <a:lumMod val="50000"/>
                  </a:schemeClr>
                </a:solidFill>
              </a:rPr>
              <a:t>КРАЕВОЙ СУД </a:t>
            </a:r>
          </a:p>
          <a:p>
            <a:pPr algn="ctr"/>
            <a:r>
              <a:rPr lang="ru-RU" sz="2200" b="1" dirty="0" smtClean="0">
                <a:solidFill>
                  <a:schemeClr val="tx1">
                    <a:lumMod val="50000"/>
                  </a:schemeClr>
                </a:solidFill>
              </a:rPr>
              <a:t>Дело № 33а-5655/2020 от 13.07.2020</a:t>
            </a:r>
          </a:p>
          <a:p>
            <a:pPr algn="ctr"/>
            <a:endParaRPr lang="ru-RU" sz="2200" b="1" dirty="0" smtClean="0">
              <a:solidFill>
                <a:schemeClr val="tx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uhryakov\Desktop\ВАРМСУ ФЭС\10.06.21 вебинар БАНЯ\картинки БАНЯ\шайка.jpg"/>
          <p:cNvPicPr>
            <a:picLocks noChangeAspect="1" noChangeArrowheads="1"/>
          </p:cNvPicPr>
          <p:nvPr/>
        </p:nvPicPr>
        <p:blipFill>
          <a:blip r:embed="rId2" cstate="print"/>
          <a:srcRect/>
          <a:stretch>
            <a:fillRect/>
          </a:stretch>
        </p:blipFill>
        <p:spPr bwMode="auto">
          <a:xfrm>
            <a:off x="7380312" y="116632"/>
            <a:ext cx="1597042" cy="1080000"/>
          </a:xfrm>
          <a:prstGeom prst="rect">
            <a:avLst/>
          </a:prstGeom>
          <a:noFill/>
        </p:spPr>
      </p:pic>
      <p:sp>
        <p:nvSpPr>
          <p:cNvPr id="2" name="Заголовок 1"/>
          <p:cNvSpPr>
            <a:spLocks noGrp="1"/>
          </p:cNvSpPr>
          <p:nvPr>
            <p:ph type="title"/>
          </p:nvPr>
        </p:nvSpPr>
        <p:spPr>
          <a:xfrm>
            <a:off x="179512" y="116632"/>
            <a:ext cx="7200800" cy="1143000"/>
          </a:xfrm>
        </p:spPr>
        <p:txBody>
          <a:bodyPr>
            <a:normAutofit/>
          </a:bodyPr>
          <a:lstStyle/>
          <a:p>
            <a:r>
              <a:rPr lang="ru-RU" sz="3800" b="1" dirty="0" smtClean="0">
                <a:solidFill>
                  <a:srgbClr val="FF0000"/>
                </a:solidFill>
                <a:cs typeface="Aharoni" pitchFamily="2" charset="-79"/>
              </a:rPr>
              <a:t>ОБСТОЯТЕЛЬСТВА ДЕЛА</a:t>
            </a:r>
          </a:p>
        </p:txBody>
      </p:sp>
      <p:pic>
        <p:nvPicPr>
          <p:cNvPr id="8" name="Содержимое 7" descr="ЛЕСТНИЦА.jpg"/>
          <p:cNvPicPr>
            <a:picLocks noGrp="1" noChangeAspect="1"/>
          </p:cNvPicPr>
          <p:nvPr>
            <p:ph idx="1"/>
          </p:nvPr>
        </p:nvPicPr>
        <p:blipFill>
          <a:blip r:embed="rId3" cstate="print"/>
          <a:stretch>
            <a:fillRect/>
          </a:stretch>
        </p:blipFill>
        <p:spPr>
          <a:xfrm>
            <a:off x="179512" y="1098000"/>
            <a:ext cx="5815296" cy="5760000"/>
          </a:xfrm>
        </p:spPr>
      </p:pic>
      <p:sp>
        <p:nvSpPr>
          <p:cNvPr id="9" name="TextBox 8"/>
          <p:cNvSpPr txBox="1"/>
          <p:nvPr/>
        </p:nvSpPr>
        <p:spPr>
          <a:xfrm>
            <a:off x="3131840" y="5445224"/>
            <a:ext cx="4752528" cy="769441"/>
          </a:xfrm>
          <a:prstGeom prst="rect">
            <a:avLst/>
          </a:prstGeom>
          <a:noFill/>
        </p:spPr>
        <p:txBody>
          <a:bodyPr wrap="square" rtlCol="0">
            <a:spAutoFit/>
          </a:bodyPr>
          <a:lstStyle/>
          <a:p>
            <a:r>
              <a:rPr lang="ru-RU" sz="2200" b="1" dirty="0" smtClean="0">
                <a:solidFill>
                  <a:schemeClr val="tx1">
                    <a:lumMod val="50000"/>
                  </a:schemeClr>
                </a:solidFill>
              </a:rPr>
              <a:t>Прокурорская проверка (по обращению депутата ПО)</a:t>
            </a:r>
            <a:endParaRPr lang="ru-RU" sz="2200" b="1" dirty="0">
              <a:solidFill>
                <a:schemeClr val="tx1">
                  <a:lumMod val="50000"/>
                </a:schemeClr>
              </a:solidFill>
            </a:endParaRPr>
          </a:p>
        </p:txBody>
      </p:sp>
      <p:sp>
        <p:nvSpPr>
          <p:cNvPr id="10" name="TextBox 9"/>
          <p:cNvSpPr txBox="1"/>
          <p:nvPr/>
        </p:nvSpPr>
        <p:spPr>
          <a:xfrm>
            <a:off x="3995936" y="3933056"/>
            <a:ext cx="5148064" cy="1446550"/>
          </a:xfrm>
          <a:prstGeom prst="rect">
            <a:avLst/>
          </a:prstGeom>
          <a:noFill/>
        </p:spPr>
        <p:txBody>
          <a:bodyPr wrap="square" rtlCol="0">
            <a:spAutoFit/>
          </a:bodyPr>
          <a:lstStyle/>
          <a:p>
            <a:r>
              <a:rPr lang="ru-RU" sz="2200" b="1" dirty="0" smtClean="0">
                <a:solidFill>
                  <a:schemeClr val="tx1">
                    <a:lumMod val="50000"/>
                  </a:schemeClr>
                </a:solidFill>
              </a:rPr>
              <a:t>ПРЕДСТАВЛЕНИЕ об устранении нарушений </a:t>
            </a:r>
            <a:r>
              <a:rPr lang="ru-RU" sz="2200" b="1" dirty="0" err="1" smtClean="0">
                <a:solidFill>
                  <a:schemeClr val="tx1">
                    <a:lumMod val="50000"/>
                  </a:schemeClr>
                </a:solidFill>
              </a:rPr>
              <a:t>зак-ва</a:t>
            </a:r>
            <a:r>
              <a:rPr lang="ru-RU" sz="2200" b="1" dirty="0" smtClean="0">
                <a:solidFill>
                  <a:schemeClr val="tx1">
                    <a:lumMod val="50000"/>
                  </a:schemeClr>
                </a:solidFill>
              </a:rPr>
              <a:t> в сфере санитарно-эпидемиологического благополучия </a:t>
            </a:r>
          </a:p>
        </p:txBody>
      </p:sp>
      <p:sp>
        <p:nvSpPr>
          <p:cNvPr id="11" name="TextBox 10"/>
          <p:cNvSpPr txBox="1"/>
          <p:nvPr/>
        </p:nvSpPr>
        <p:spPr>
          <a:xfrm>
            <a:off x="5255568" y="2852936"/>
            <a:ext cx="3888432" cy="707886"/>
          </a:xfrm>
          <a:prstGeom prst="rect">
            <a:avLst/>
          </a:prstGeom>
          <a:noFill/>
        </p:spPr>
        <p:txBody>
          <a:bodyPr wrap="square" rtlCol="0">
            <a:spAutoFit/>
          </a:bodyPr>
          <a:lstStyle/>
          <a:p>
            <a:r>
              <a:rPr lang="ru-RU" sz="2000" b="1" dirty="0" smtClean="0">
                <a:solidFill>
                  <a:schemeClr val="tx1">
                    <a:lumMod val="50000"/>
                  </a:schemeClr>
                </a:solidFill>
              </a:rPr>
              <a:t>АДМИНИСТРАТИВНОЕ ИСКОВОЕ ЗАЯВЛЕНИЕ</a:t>
            </a:r>
            <a:endParaRPr lang="ru-RU" sz="2000" b="1" dirty="0">
              <a:solidFill>
                <a:schemeClr val="tx1">
                  <a:lumMod val="50000"/>
                </a:schemeClr>
              </a:solidFill>
            </a:endParaRPr>
          </a:p>
        </p:txBody>
      </p:sp>
      <p:pic>
        <p:nvPicPr>
          <p:cNvPr id="12" name="Рисунок 11" descr="ЗНАК.jpg"/>
          <p:cNvPicPr>
            <a:picLocks noChangeAspect="1"/>
          </p:cNvPicPr>
          <p:nvPr/>
        </p:nvPicPr>
        <p:blipFill>
          <a:blip r:embed="rId4" cstate="print"/>
          <a:stretch>
            <a:fillRect/>
          </a:stretch>
        </p:blipFill>
        <p:spPr>
          <a:xfrm>
            <a:off x="1403648" y="3356992"/>
            <a:ext cx="518049" cy="72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обрезанный веник.png"/>
          <p:cNvPicPr>
            <a:picLocks noChangeAspect="1"/>
          </p:cNvPicPr>
          <p:nvPr/>
        </p:nvPicPr>
        <p:blipFill>
          <a:blip r:embed="rId2" cstate="print"/>
          <a:stretch>
            <a:fillRect/>
          </a:stretch>
        </p:blipFill>
        <p:spPr>
          <a:xfrm>
            <a:off x="7235463" y="4149080"/>
            <a:ext cx="1908537" cy="2170732"/>
          </a:xfrm>
          <a:prstGeom prst="rect">
            <a:avLst/>
          </a:prstGeom>
        </p:spPr>
      </p:pic>
      <p:sp>
        <p:nvSpPr>
          <p:cNvPr id="2" name="Заголовок 1"/>
          <p:cNvSpPr>
            <a:spLocks noGrp="1"/>
          </p:cNvSpPr>
          <p:nvPr>
            <p:ph type="title"/>
          </p:nvPr>
        </p:nvSpPr>
        <p:spPr/>
        <p:txBody>
          <a:bodyPr>
            <a:normAutofit/>
          </a:bodyPr>
          <a:lstStyle/>
          <a:p>
            <a:pPr algn="ctr"/>
            <a:r>
              <a:rPr lang="ru-RU" sz="2800" b="1" dirty="0" smtClean="0">
                <a:solidFill>
                  <a:srgbClr val="FF0000"/>
                </a:solidFill>
                <a:cs typeface="Aharoni" pitchFamily="2" charset="-79"/>
              </a:rPr>
              <a:t>ТРЕБОВАНИЙ АДМИНИСТРАТИВНОГО ИСТЦА:</a:t>
            </a:r>
          </a:p>
        </p:txBody>
      </p:sp>
      <p:sp>
        <p:nvSpPr>
          <p:cNvPr id="3" name="Содержимое 2"/>
          <p:cNvSpPr>
            <a:spLocks noGrp="1"/>
          </p:cNvSpPr>
          <p:nvPr>
            <p:ph idx="1"/>
          </p:nvPr>
        </p:nvSpPr>
        <p:spPr>
          <a:xfrm>
            <a:off x="467544" y="1412776"/>
            <a:ext cx="8435280" cy="2188839"/>
          </a:xfrm>
        </p:spPr>
        <p:txBody>
          <a:bodyPr>
            <a:normAutofit fontScale="70000" lnSpcReduction="20000"/>
          </a:bodyPr>
          <a:lstStyle/>
          <a:p>
            <a:pPr marL="0" indent="266700" algn="just">
              <a:buFont typeface="+mj-lt"/>
              <a:buAutoNum type="arabicPeriod"/>
            </a:pPr>
            <a:r>
              <a:rPr lang="ru-RU" b="1" dirty="0" smtClean="0"/>
              <a:t>Признать</a:t>
            </a:r>
            <a:r>
              <a:rPr lang="ru-RU" dirty="0" smtClean="0"/>
              <a:t> незаконным бездействие администрации поселка Новочернореченский </a:t>
            </a:r>
            <a:r>
              <a:rPr lang="ru-RU" dirty="0" err="1" smtClean="0"/>
              <a:t>Козульского</a:t>
            </a:r>
            <a:r>
              <a:rPr lang="ru-RU" dirty="0" smtClean="0"/>
              <a:t> района Красноярского края по непринятию мер к </a:t>
            </a:r>
            <a:r>
              <a:rPr lang="ru-RU" sz="3600" b="1" dirty="0" smtClean="0">
                <a:solidFill>
                  <a:srgbClr val="FF0000"/>
                </a:solidFill>
              </a:rPr>
              <a:t>созданию условий </a:t>
            </a:r>
            <a:r>
              <a:rPr lang="ru-RU" dirty="0" smtClean="0"/>
              <a:t>для обеспечения надлежащего бытового обслуживания населения </a:t>
            </a:r>
            <a:r>
              <a:rPr lang="ru-RU" b="1" dirty="0" smtClean="0"/>
              <a:t>в части предоставления услуг бани путем обеспечения необходимого количества </a:t>
            </a:r>
            <a:r>
              <a:rPr lang="ru-RU" b="1" dirty="0" err="1" smtClean="0"/>
              <a:t>помывочных</a:t>
            </a:r>
            <a:r>
              <a:rPr lang="ru-RU" b="1" dirty="0" smtClean="0"/>
              <a:t> мест</a:t>
            </a:r>
          </a:p>
          <a:p>
            <a:pPr marL="0" indent="266700" algn="just">
              <a:buFont typeface="Courier New" pitchFamily="49" charset="0"/>
              <a:buChar char="o"/>
            </a:pPr>
            <a:endParaRPr lang="ru-RU" dirty="0" smtClean="0"/>
          </a:p>
          <a:p>
            <a:pPr algn="just"/>
            <a:endParaRPr lang="ru-RU" dirty="0"/>
          </a:p>
        </p:txBody>
      </p:sp>
      <p:sp>
        <p:nvSpPr>
          <p:cNvPr id="5" name="TextBox 4"/>
          <p:cNvSpPr txBox="1"/>
          <p:nvPr/>
        </p:nvSpPr>
        <p:spPr>
          <a:xfrm>
            <a:off x="539552" y="3212976"/>
            <a:ext cx="8604448" cy="2785378"/>
          </a:xfrm>
          <a:prstGeom prst="rect">
            <a:avLst/>
          </a:prstGeom>
          <a:noFill/>
        </p:spPr>
        <p:txBody>
          <a:bodyPr wrap="square" rtlCol="0">
            <a:spAutoFit/>
          </a:bodyPr>
          <a:lstStyle/>
          <a:p>
            <a:r>
              <a:rPr lang="ru-RU" sz="2000" b="1" dirty="0" smtClean="0"/>
              <a:t>2. Обязать </a:t>
            </a:r>
            <a:r>
              <a:rPr lang="ru-RU" sz="2200" dirty="0" smtClean="0"/>
              <a:t>администрацию поселка Новочернореченский </a:t>
            </a:r>
            <a:r>
              <a:rPr lang="ru-RU" sz="2200" dirty="0" err="1" smtClean="0"/>
              <a:t>Козульского</a:t>
            </a:r>
            <a:r>
              <a:rPr lang="ru-RU" sz="2200" dirty="0" smtClean="0"/>
              <a:t> района Красноярского края в течение 6 месяцев с момента вступления решения суда в законную силу </a:t>
            </a:r>
          </a:p>
          <a:p>
            <a:r>
              <a:rPr lang="ru-RU" sz="2500" b="1" dirty="0" smtClean="0">
                <a:solidFill>
                  <a:srgbClr val="FF0000"/>
                </a:solidFill>
              </a:rPr>
              <a:t>создать условия </a:t>
            </a:r>
            <a:r>
              <a:rPr lang="ru-RU" sz="2200" dirty="0" smtClean="0"/>
              <a:t>для обеспечения надлежащего </a:t>
            </a:r>
          </a:p>
          <a:p>
            <a:r>
              <a:rPr lang="ru-RU" sz="2200" dirty="0" smtClean="0"/>
              <a:t>бытового обслуживания населения в части </a:t>
            </a:r>
          </a:p>
          <a:p>
            <a:r>
              <a:rPr lang="ru-RU" sz="2200" dirty="0" smtClean="0"/>
              <a:t>предоставления услуг бани путем обеспечения </a:t>
            </a:r>
          </a:p>
          <a:p>
            <a:r>
              <a:rPr lang="ru-RU" sz="2200" dirty="0" smtClean="0"/>
              <a:t>необходимого количества </a:t>
            </a:r>
            <a:r>
              <a:rPr lang="ru-RU" sz="2200" dirty="0" err="1" smtClean="0"/>
              <a:t>помывочных</a:t>
            </a:r>
            <a:r>
              <a:rPr lang="ru-RU" sz="2200" dirty="0" smtClean="0"/>
              <a:t> мест</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обрезанный веник.png"/>
          <p:cNvPicPr>
            <a:picLocks noChangeAspect="1"/>
          </p:cNvPicPr>
          <p:nvPr/>
        </p:nvPicPr>
        <p:blipFill>
          <a:blip r:embed="rId2" cstate="print"/>
          <a:stretch>
            <a:fillRect/>
          </a:stretch>
        </p:blipFill>
        <p:spPr>
          <a:xfrm>
            <a:off x="7235463" y="4687268"/>
            <a:ext cx="1908537" cy="2170732"/>
          </a:xfrm>
          <a:prstGeom prst="rect">
            <a:avLst/>
          </a:prstGeom>
        </p:spPr>
      </p:pic>
      <p:sp>
        <p:nvSpPr>
          <p:cNvPr id="2" name="Заголовок 1"/>
          <p:cNvSpPr>
            <a:spLocks noGrp="1"/>
          </p:cNvSpPr>
          <p:nvPr>
            <p:ph type="title"/>
          </p:nvPr>
        </p:nvSpPr>
        <p:spPr>
          <a:xfrm>
            <a:off x="323528" y="0"/>
            <a:ext cx="8229600" cy="1143000"/>
          </a:xfrm>
        </p:spPr>
        <p:txBody>
          <a:bodyPr>
            <a:noAutofit/>
          </a:bodyPr>
          <a:lstStyle/>
          <a:p>
            <a:pPr algn="ctr"/>
            <a:r>
              <a:rPr lang="ru-RU" sz="4000" b="1" dirty="0" smtClean="0">
                <a:solidFill>
                  <a:srgbClr val="FF0000"/>
                </a:solidFill>
                <a:cs typeface="Aharoni" pitchFamily="2" charset="-79"/>
              </a:rPr>
              <a:t>ОБОСНОВАНИЕ ТРЕБОВАНИЙ</a:t>
            </a:r>
          </a:p>
        </p:txBody>
      </p:sp>
      <p:sp>
        <p:nvSpPr>
          <p:cNvPr id="7" name="TextBox 6"/>
          <p:cNvSpPr txBox="1"/>
          <p:nvPr/>
        </p:nvSpPr>
        <p:spPr>
          <a:xfrm>
            <a:off x="251520" y="836712"/>
            <a:ext cx="8604448" cy="6247864"/>
          </a:xfrm>
          <a:prstGeom prst="rect">
            <a:avLst/>
          </a:prstGeom>
          <a:noFill/>
        </p:spPr>
        <p:txBody>
          <a:bodyPr wrap="square" rtlCol="0">
            <a:spAutoFit/>
          </a:bodyPr>
          <a:lstStyle/>
          <a:p>
            <a:pPr algn="just">
              <a:buFont typeface="Wingdings" pitchFamily="2" charset="2"/>
              <a:buChar char="Ø"/>
            </a:pPr>
            <a:r>
              <a:rPr lang="ru-RU" sz="2500" b="1" dirty="0" smtClean="0"/>
              <a:t> Конституция РФ: </a:t>
            </a:r>
            <a:r>
              <a:rPr lang="ru-RU" sz="2500" dirty="0" smtClean="0"/>
              <a:t>… каждый имеет право на благоприятную окружающую среду…</a:t>
            </a:r>
          </a:p>
          <a:p>
            <a:pPr algn="just">
              <a:buFont typeface="Wingdings" pitchFamily="2" charset="2"/>
              <a:buChar char="Ø"/>
            </a:pPr>
            <a:r>
              <a:rPr lang="ru-RU" sz="2500" dirty="0" smtClean="0"/>
              <a:t> ВМЗ: </a:t>
            </a:r>
            <a:r>
              <a:rPr lang="ru-RU" sz="2500" b="1" dirty="0" smtClean="0">
                <a:solidFill>
                  <a:srgbClr val="FF0000"/>
                </a:solidFill>
              </a:rPr>
              <a:t>создание условий </a:t>
            </a:r>
            <a:r>
              <a:rPr lang="ru-RU" sz="2500" dirty="0" smtClean="0"/>
              <a:t>для обеспечения жителей поселения услугами связи, общественного питания, торговли и бытового обслуживания (п. 10 ч. 1 ст. 14 </a:t>
            </a:r>
            <a:r>
              <a:rPr lang="ru-RU" sz="2500" b="1" dirty="0" smtClean="0"/>
              <a:t>ФЗ 131-ФЗ</a:t>
            </a:r>
            <a:r>
              <a:rPr lang="ru-RU" sz="2500" dirty="0" smtClean="0"/>
              <a:t>)</a:t>
            </a:r>
          </a:p>
          <a:p>
            <a:pPr algn="just">
              <a:buFont typeface="Wingdings" pitchFamily="2" charset="2"/>
              <a:buChar char="Ø"/>
            </a:pPr>
            <a:r>
              <a:rPr lang="ru-RU" sz="2500" dirty="0" smtClean="0"/>
              <a:t> ФЗ от 30.03.1999 № 52-ФЗ «О санитарно-эпидемиологическом благополучии населения»: … факторы среды обитания, одними из которых являются помывка человека в бане, душевые процедуры…</a:t>
            </a:r>
          </a:p>
          <a:p>
            <a:pPr algn="just">
              <a:buFont typeface="Wingdings" pitchFamily="2" charset="2"/>
              <a:buChar char="Ø"/>
            </a:pPr>
            <a:r>
              <a:rPr lang="ru-RU" sz="2500" dirty="0" smtClean="0"/>
              <a:t> Из 3842 человек 3778 – </a:t>
            </a:r>
          </a:p>
          <a:p>
            <a:pPr algn="just"/>
            <a:r>
              <a:rPr lang="ru-RU" sz="2500" dirty="0" smtClean="0"/>
              <a:t>проживают неблагоустроенном жилье и </a:t>
            </a:r>
          </a:p>
          <a:p>
            <a:pPr algn="just"/>
            <a:r>
              <a:rPr lang="ru-RU" sz="2500" dirty="0" smtClean="0"/>
              <a:t>без предоставления услуг общественной бани </a:t>
            </a:r>
          </a:p>
          <a:p>
            <a:pPr algn="just">
              <a:buFont typeface="Wingdings" pitchFamily="2" charset="2"/>
              <a:buChar char="Ø"/>
            </a:pPr>
            <a:endParaRPr lang="ru-RU" sz="2500" dirty="0" smtClean="0"/>
          </a:p>
          <a:p>
            <a:pPr algn="just">
              <a:buFont typeface="Wingdings" pitchFamily="2" charset="2"/>
              <a:buChar char="Ø"/>
            </a:pPr>
            <a:endParaRPr lang="ru-RU" sz="2500" dirty="0" smtClean="0"/>
          </a:p>
          <a:p>
            <a:endParaRPr lang="ru-RU"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обрезанный веник.png"/>
          <p:cNvPicPr>
            <a:picLocks noChangeAspect="1"/>
          </p:cNvPicPr>
          <p:nvPr/>
        </p:nvPicPr>
        <p:blipFill>
          <a:blip r:embed="rId2" cstate="print"/>
          <a:stretch>
            <a:fillRect/>
          </a:stretch>
        </p:blipFill>
        <p:spPr>
          <a:xfrm>
            <a:off x="7235463" y="4687268"/>
            <a:ext cx="1908537" cy="2170732"/>
          </a:xfrm>
          <a:prstGeom prst="rect">
            <a:avLst/>
          </a:prstGeom>
        </p:spPr>
      </p:pic>
      <p:sp>
        <p:nvSpPr>
          <p:cNvPr id="2" name="Заголовок 1"/>
          <p:cNvSpPr>
            <a:spLocks noGrp="1"/>
          </p:cNvSpPr>
          <p:nvPr>
            <p:ph type="title"/>
          </p:nvPr>
        </p:nvSpPr>
        <p:spPr/>
        <p:txBody>
          <a:bodyPr>
            <a:noAutofit/>
          </a:bodyPr>
          <a:lstStyle/>
          <a:p>
            <a:pPr algn="ctr"/>
            <a:r>
              <a:rPr lang="ru-RU" sz="4000" b="1" dirty="0" smtClean="0">
                <a:solidFill>
                  <a:srgbClr val="FF0000"/>
                </a:solidFill>
                <a:cs typeface="Aharoni" pitchFamily="2" charset="-79"/>
              </a:rPr>
              <a:t>ДОВОД ИНСТИТУТА, </a:t>
            </a:r>
            <a:br>
              <a:rPr lang="ru-RU" sz="4000" b="1" dirty="0" smtClean="0">
                <a:solidFill>
                  <a:srgbClr val="FF0000"/>
                </a:solidFill>
                <a:cs typeface="Aharoni" pitchFamily="2" charset="-79"/>
              </a:rPr>
            </a:br>
            <a:r>
              <a:rPr lang="ru-RU" sz="2500" b="1" dirty="0" smtClean="0">
                <a:solidFill>
                  <a:srgbClr val="FF0000"/>
                </a:solidFill>
                <a:cs typeface="Aharoni" pitchFamily="2" charset="-79"/>
              </a:rPr>
              <a:t>ОПРОВЕРГАЮЩИЙ ОБОСНОВАНИЕ ПРОКУРОРА</a:t>
            </a:r>
          </a:p>
        </p:txBody>
      </p:sp>
      <p:sp>
        <p:nvSpPr>
          <p:cNvPr id="7" name="TextBox 6"/>
          <p:cNvSpPr txBox="1"/>
          <p:nvPr/>
        </p:nvSpPr>
        <p:spPr>
          <a:xfrm>
            <a:off x="323528" y="1484784"/>
            <a:ext cx="5544616" cy="5847755"/>
          </a:xfrm>
          <a:prstGeom prst="rect">
            <a:avLst/>
          </a:prstGeom>
          <a:noFill/>
        </p:spPr>
        <p:txBody>
          <a:bodyPr wrap="square" rtlCol="0">
            <a:spAutoFit/>
          </a:bodyPr>
          <a:lstStyle/>
          <a:p>
            <a:pPr algn="just"/>
            <a:r>
              <a:rPr lang="ru-RU" sz="2500" b="1" dirty="0" smtClean="0"/>
              <a:t> </a:t>
            </a:r>
            <a:r>
              <a:rPr lang="ru-RU" sz="2000" dirty="0" smtClean="0"/>
              <a:t>Понятие «</a:t>
            </a:r>
            <a:r>
              <a:rPr lang="ru-RU" sz="2000" b="1" dirty="0" smtClean="0"/>
              <a:t>создание условий</a:t>
            </a:r>
            <a:r>
              <a:rPr lang="ru-RU" sz="2000" dirty="0" smtClean="0"/>
              <a:t>» преимущественно указывает на осуществление нормативно-правового регулирования и формирование иными способами предпосылок, обстоятельств, благоприятных для данного вида деятельности, и в меньшей степени подразумевает непосредственное руководство, осуществление или участие в осуществлении соответствующей деятельности (предоставлении услуги) – </a:t>
            </a:r>
            <a:r>
              <a:rPr lang="ru-RU" i="1" dirty="0" smtClean="0"/>
              <a:t>позиция Комитета ГД по федеративному устройству и вопросам местного самоуправления</a:t>
            </a:r>
          </a:p>
          <a:p>
            <a:pPr algn="just"/>
            <a:endParaRPr lang="ru-RU" sz="2000" dirty="0" smtClean="0"/>
          </a:p>
          <a:p>
            <a:pPr algn="just"/>
            <a:endParaRPr lang="ru-RU" sz="2500" dirty="0" smtClean="0"/>
          </a:p>
          <a:p>
            <a:pPr algn="just"/>
            <a:endParaRPr lang="ru-RU" sz="2500" dirty="0" smtClean="0"/>
          </a:p>
          <a:p>
            <a:endParaRPr lang="ru-RU" sz="2500" dirty="0"/>
          </a:p>
        </p:txBody>
      </p:sp>
      <p:sp>
        <p:nvSpPr>
          <p:cNvPr id="5" name="TextBox 4"/>
          <p:cNvSpPr txBox="1"/>
          <p:nvPr/>
        </p:nvSpPr>
        <p:spPr>
          <a:xfrm>
            <a:off x="6228184" y="1628800"/>
            <a:ext cx="2666383" cy="2862322"/>
          </a:xfrm>
          <a:prstGeom prst="rect">
            <a:avLst/>
          </a:prstGeom>
          <a:noFill/>
        </p:spPr>
        <p:txBody>
          <a:bodyPr wrap="square" rtlCol="0">
            <a:spAutoFit/>
          </a:bodyPr>
          <a:lstStyle/>
          <a:p>
            <a:pPr algn="just"/>
            <a:r>
              <a:rPr lang="ru-RU" dirty="0" smtClean="0"/>
              <a:t>Другими словами, от администрации поселка требуется главным образом – </a:t>
            </a:r>
            <a:r>
              <a:rPr lang="ru-RU" b="1" u="sng" dirty="0" smtClean="0"/>
              <a:t>создать условия</a:t>
            </a:r>
            <a:r>
              <a:rPr lang="ru-RU" dirty="0" smtClean="0"/>
              <a:t> для обеспечения жителей бытовым обслуживанием, а не обеспечение как таковыми услугами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обрезанный веник.png"/>
          <p:cNvPicPr>
            <a:picLocks noChangeAspect="1"/>
          </p:cNvPicPr>
          <p:nvPr/>
        </p:nvPicPr>
        <p:blipFill>
          <a:blip r:embed="rId2" cstate="print"/>
          <a:stretch>
            <a:fillRect/>
          </a:stretch>
        </p:blipFill>
        <p:spPr>
          <a:xfrm>
            <a:off x="7235463" y="4149080"/>
            <a:ext cx="1908537" cy="2170732"/>
          </a:xfrm>
          <a:prstGeom prst="rect">
            <a:avLst/>
          </a:prstGeom>
        </p:spPr>
      </p:pic>
      <p:sp>
        <p:nvSpPr>
          <p:cNvPr id="2" name="Заголовок 1"/>
          <p:cNvSpPr>
            <a:spLocks noGrp="1"/>
          </p:cNvSpPr>
          <p:nvPr>
            <p:ph type="title"/>
          </p:nvPr>
        </p:nvSpPr>
        <p:spPr>
          <a:xfrm>
            <a:off x="457200" y="274638"/>
            <a:ext cx="8229600" cy="706090"/>
          </a:xfrm>
        </p:spPr>
        <p:txBody>
          <a:bodyPr>
            <a:normAutofit/>
          </a:bodyPr>
          <a:lstStyle/>
          <a:p>
            <a:pPr algn="ctr"/>
            <a:r>
              <a:rPr lang="ru-RU" sz="2800" b="1" dirty="0" smtClean="0">
                <a:solidFill>
                  <a:srgbClr val="FF0000"/>
                </a:solidFill>
                <a:cs typeface="Aharoni" pitchFamily="2" charset="-79"/>
              </a:rPr>
              <a:t>ВЫВОДЫ СУДА ПЕРВОЙ ИНСТАНЦИИ</a:t>
            </a:r>
          </a:p>
        </p:txBody>
      </p:sp>
      <p:sp>
        <p:nvSpPr>
          <p:cNvPr id="5" name="TextBox 4"/>
          <p:cNvSpPr txBox="1"/>
          <p:nvPr/>
        </p:nvSpPr>
        <p:spPr>
          <a:xfrm>
            <a:off x="395536" y="1196752"/>
            <a:ext cx="8496944" cy="3754874"/>
          </a:xfrm>
          <a:prstGeom prst="rect">
            <a:avLst/>
          </a:prstGeom>
          <a:noFill/>
        </p:spPr>
        <p:txBody>
          <a:bodyPr wrap="square" rtlCol="0">
            <a:spAutoFit/>
          </a:bodyPr>
          <a:lstStyle/>
          <a:p>
            <a:pPr>
              <a:buFont typeface="Wingdings" pitchFamily="2" charset="2"/>
              <a:buChar char="Ø"/>
            </a:pPr>
            <a:r>
              <a:rPr lang="ru-RU" sz="3500" dirty="0" smtClean="0"/>
              <a:t> </a:t>
            </a:r>
            <a:r>
              <a:rPr lang="ru-RU" sz="2500" dirty="0" smtClean="0"/>
              <a:t>…отсутствие общественной бани свидетельствует о том, что ОМСУ не принимаются меры к </a:t>
            </a:r>
            <a:r>
              <a:rPr lang="ru-RU" sz="2800" b="1" dirty="0" smtClean="0"/>
              <a:t>организации </a:t>
            </a:r>
            <a:r>
              <a:rPr lang="ru-RU" sz="2500" dirty="0" smtClean="0"/>
              <a:t>бытового обслуживания населения…</a:t>
            </a:r>
          </a:p>
          <a:p>
            <a:pPr>
              <a:buFont typeface="Wingdings" pitchFamily="2" charset="2"/>
              <a:buChar char="Ø"/>
            </a:pPr>
            <a:r>
              <a:rPr lang="ru-RU" sz="2500" dirty="0" smtClean="0"/>
              <a:t> на территории поселка проживает 3842 человека, из которых 3778 человек проживают в жилом фонде без подключения к централизованной системе водоснабжения, однако </a:t>
            </a:r>
          </a:p>
          <a:p>
            <a:r>
              <a:rPr lang="ru-RU" sz="2500" b="1" dirty="0" smtClean="0"/>
              <a:t>услуги общественной бани на территории </a:t>
            </a:r>
          </a:p>
          <a:p>
            <a:r>
              <a:rPr lang="ru-RU" sz="2500" b="1" dirty="0" smtClean="0"/>
              <a:t>поселка не оказываются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обрезанный веник.png"/>
          <p:cNvPicPr>
            <a:picLocks noChangeAspect="1"/>
          </p:cNvPicPr>
          <p:nvPr/>
        </p:nvPicPr>
        <p:blipFill>
          <a:blip r:embed="rId2" cstate="print"/>
          <a:stretch>
            <a:fillRect/>
          </a:stretch>
        </p:blipFill>
        <p:spPr>
          <a:xfrm>
            <a:off x="7235463" y="4687268"/>
            <a:ext cx="1908537" cy="2170732"/>
          </a:xfrm>
          <a:prstGeom prst="rect">
            <a:avLst/>
          </a:prstGeom>
        </p:spPr>
      </p:pic>
      <p:sp>
        <p:nvSpPr>
          <p:cNvPr id="2" name="Заголовок 1"/>
          <p:cNvSpPr>
            <a:spLocks noGrp="1"/>
          </p:cNvSpPr>
          <p:nvPr>
            <p:ph type="title"/>
          </p:nvPr>
        </p:nvSpPr>
        <p:spPr/>
        <p:txBody>
          <a:bodyPr>
            <a:normAutofit/>
          </a:bodyPr>
          <a:lstStyle/>
          <a:p>
            <a:r>
              <a:rPr lang="ru-RU" sz="2800" b="1" dirty="0" smtClean="0">
                <a:solidFill>
                  <a:schemeClr val="tx1">
                    <a:lumMod val="50000"/>
                  </a:schemeClr>
                </a:solidFill>
              </a:rPr>
              <a:t>КОЗУЛЬСКИЙ РАЙОННЫЙ СУД (</a:t>
            </a:r>
            <a:r>
              <a:rPr lang="ru-RU" sz="2800" dirty="0" smtClean="0">
                <a:solidFill>
                  <a:schemeClr val="tx1">
                    <a:lumMod val="50000"/>
                  </a:schemeClr>
                </a:solidFill>
              </a:rPr>
              <a:t>решение </a:t>
            </a:r>
            <a:r>
              <a:rPr lang="ru-RU" sz="2800" b="1" dirty="0" smtClean="0">
                <a:solidFill>
                  <a:schemeClr val="tx1">
                    <a:lumMod val="50000"/>
                  </a:schemeClr>
                </a:solidFill>
              </a:rPr>
              <a:t>по делу № 2а-97/2020 от 28.01.2020):</a:t>
            </a:r>
            <a:endParaRPr lang="ru-RU" sz="2800" b="1" dirty="0">
              <a:solidFill>
                <a:schemeClr val="tx1">
                  <a:lumMod val="50000"/>
                </a:schemeClr>
              </a:solidFill>
            </a:endParaRPr>
          </a:p>
        </p:txBody>
      </p:sp>
      <p:sp>
        <p:nvSpPr>
          <p:cNvPr id="5" name="TextBox 4"/>
          <p:cNvSpPr txBox="1"/>
          <p:nvPr/>
        </p:nvSpPr>
        <p:spPr>
          <a:xfrm>
            <a:off x="107504" y="3140968"/>
            <a:ext cx="8604448" cy="477054"/>
          </a:xfrm>
          <a:prstGeom prst="rect">
            <a:avLst/>
          </a:prstGeom>
          <a:noFill/>
        </p:spPr>
        <p:txBody>
          <a:bodyPr wrap="square" rtlCol="0">
            <a:spAutoFit/>
          </a:bodyPr>
          <a:lstStyle/>
          <a:p>
            <a:r>
              <a:rPr lang="ru-RU" sz="2500" b="1" dirty="0" smtClean="0"/>
              <a:t> </a:t>
            </a:r>
            <a:endParaRPr lang="ru-RU" sz="2500" dirty="0"/>
          </a:p>
        </p:txBody>
      </p:sp>
      <p:sp>
        <p:nvSpPr>
          <p:cNvPr id="8" name="TextBox 7"/>
          <p:cNvSpPr txBox="1"/>
          <p:nvPr/>
        </p:nvSpPr>
        <p:spPr>
          <a:xfrm>
            <a:off x="539552" y="1412776"/>
            <a:ext cx="8280920" cy="2631490"/>
          </a:xfrm>
          <a:prstGeom prst="rect">
            <a:avLst/>
          </a:prstGeom>
          <a:noFill/>
        </p:spPr>
        <p:txBody>
          <a:bodyPr wrap="square" rtlCol="0">
            <a:spAutoFit/>
          </a:bodyPr>
          <a:lstStyle/>
          <a:p>
            <a:r>
              <a:rPr lang="ru-RU" sz="1500" dirty="0" smtClean="0"/>
              <a:t>Административное исковое заявление прокурора </a:t>
            </a:r>
            <a:r>
              <a:rPr lang="ru-RU" sz="1500" dirty="0" err="1" smtClean="0"/>
              <a:t>Козульского</a:t>
            </a:r>
            <a:r>
              <a:rPr lang="ru-RU" sz="1500" dirty="0" smtClean="0"/>
              <a:t> района Красноярского края в интересах неопределённого круга лиц администрации поселка Новочернореченский </a:t>
            </a:r>
            <a:r>
              <a:rPr lang="ru-RU" sz="1500" dirty="0" err="1" smtClean="0"/>
              <a:t>Козульского</a:t>
            </a:r>
            <a:r>
              <a:rPr lang="ru-RU" sz="1500" dirty="0" smtClean="0"/>
              <a:t> района Красноярского края о признании незаконным бездействия по непринятию мер к созданию условий для обеспечения надлежащего бытового обслуживания населения в части предоставления услуг бани путем обеспечения необходимого количества </a:t>
            </a:r>
            <a:r>
              <a:rPr lang="ru-RU" sz="1500" dirty="0" err="1" smtClean="0"/>
              <a:t>помывочных</a:t>
            </a:r>
            <a:r>
              <a:rPr lang="ru-RU" sz="1500" dirty="0" smtClean="0"/>
              <a:t> мест, удовлетворить.</a:t>
            </a:r>
          </a:p>
          <a:p>
            <a:endParaRPr lang="ru-RU" sz="1500" dirty="0" smtClean="0"/>
          </a:p>
          <a:p>
            <a:r>
              <a:rPr lang="ru-RU" sz="1500" dirty="0" smtClean="0"/>
              <a:t>Признать незаконным бездействие администрации поселка Новочернореченский </a:t>
            </a:r>
            <a:r>
              <a:rPr lang="ru-RU" sz="1500" dirty="0" err="1" smtClean="0"/>
              <a:t>Козульского</a:t>
            </a:r>
            <a:r>
              <a:rPr lang="ru-RU" sz="1500" dirty="0" smtClean="0"/>
              <a:t> района Красноярского края по непринятию мер к созданию условий для обеспечения надлежащего бытового обслуживания населения в части предоставления услуг бани путем обеспечения необходимого количества </a:t>
            </a:r>
            <a:r>
              <a:rPr lang="ru-RU" sz="1500" dirty="0" err="1" smtClean="0"/>
              <a:t>помывочных</a:t>
            </a:r>
            <a:r>
              <a:rPr lang="ru-RU" sz="1500" dirty="0" smtClean="0"/>
              <a:t> мест.</a:t>
            </a:r>
          </a:p>
        </p:txBody>
      </p:sp>
      <p:sp>
        <p:nvSpPr>
          <p:cNvPr id="9" name="TextBox 8"/>
          <p:cNvSpPr txBox="1"/>
          <p:nvPr/>
        </p:nvSpPr>
        <p:spPr>
          <a:xfrm>
            <a:off x="107504" y="4149080"/>
            <a:ext cx="7992888" cy="1523494"/>
          </a:xfrm>
          <a:prstGeom prst="rect">
            <a:avLst/>
          </a:prstGeom>
          <a:noFill/>
        </p:spPr>
        <p:txBody>
          <a:bodyPr wrap="square" rtlCol="0">
            <a:spAutoFit/>
          </a:bodyPr>
          <a:lstStyle/>
          <a:p>
            <a:r>
              <a:rPr lang="ru-RU" sz="1500" dirty="0" smtClean="0"/>
              <a:t>Обязать администрацию поселка Новочернореченский </a:t>
            </a:r>
            <a:r>
              <a:rPr lang="ru-RU" sz="1500" dirty="0" err="1" smtClean="0"/>
              <a:t>Козульского</a:t>
            </a:r>
            <a:r>
              <a:rPr lang="ru-RU" sz="1500" dirty="0" smtClean="0"/>
              <a:t> района Красноярского края в течение 6 месяцев с момента вступления решения суда в законную силу создать условия для обеспечения надлежащего бытового обслуживания населения в части предоставления услуг бани путем обеспечения необходимого количества </a:t>
            </a:r>
            <a:r>
              <a:rPr lang="ru-RU" sz="1500" dirty="0" err="1" smtClean="0"/>
              <a:t>помывочных</a:t>
            </a:r>
            <a:r>
              <a:rPr lang="ru-RU" sz="1500" dirty="0" smtClean="0"/>
              <a:t> мест.</a:t>
            </a:r>
          </a:p>
          <a:p>
            <a:endParaRPr lang="ru-RU" dirty="0"/>
          </a:p>
        </p:txBody>
      </p:sp>
    </p:spTree>
  </p:cSld>
  <p:clrMapOvr>
    <a:masterClrMapping/>
  </p:clrMapOvr>
</p:sld>
</file>

<file path=ppt/theme/theme1.xml><?xml version="1.0" encoding="utf-8"?>
<a:theme xmlns:a="http://schemas.openxmlformats.org/drawingml/2006/main" name="igmu">
  <a:themeElements>
    <a:clrScheme name="Другая 3">
      <a:dk1>
        <a:srgbClr val="494949"/>
      </a:dk1>
      <a:lt1>
        <a:sysClr val="window" lastClr="FFFFFF"/>
      </a:lt1>
      <a:dk2>
        <a:srgbClr val="333355"/>
      </a:dk2>
      <a:lt2>
        <a:srgbClr val="FFCC00"/>
      </a:lt2>
      <a:accent1>
        <a:srgbClr val="C54284"/>
      </a:accent1>
      <a:accent2>
        <a:srgbClr val="89C7CF"/>
      </a:accent2>
      <a:accent3>
        <a:srgbClr val="95C11F"/>
      </a:accent3>
      <a:accent4>
        <a:srgbClr val="333355"/>
      </a:accent4>
      <a:accent5>
        <a:srgbClr val="BFA464"/>
      </a:accent5>
      <a:accent6>
        <a:srgbClr val="CD1719"/>
      </a:accent6>
      <a:hlink>
        <a:srgbClr val="FFFFFF"/>
      </a:hlink>
      <a:folHlink>
        <a:srgbClr val="919191"/>
      </a:folHlink>
    </a:clrScheme>
    <a:fontScheme name="Igmu">
      <a:majorFont>
        <a:latin typeface="Montserrat SemiBold"/>
        <a:ea typeface=""/>
        <a:cs typeface=""/>
      </a:majorFont>
      <a:minorFont>
        <a:latin typeface="Montserrat"/>
        <a:ea typeface=""/>
        <a:cs typeface=""/>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igmu</Template>
  <TotalTime>3514</TotalTime>
  <Words>1073</Words>
  <Application>Microsoft Office PowerPoint</Application>
  <PresentationFormat>Экран (4:3)</PresentationFormat>
  <Paragraphs>89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igmu</vt:lpstr>
      <vt:lpstr>Практика Института при рассмотрении требований прокурора в рамках административного судопроизводства</vt:lpstr>
      <vt:lpstr>МЫТЬ ИЛИ НЕ МЫТЬ?  ВОТ В ЧЕМ ВОПРОС!</vt:lpstr>
      <vt:lpstr>ДВЕ ИНСТАНЦИИ</vt:lpstr>
      <vt:lpstr>ОБСТОЯТЕЛЬСТВА ДЕЛА</vt:lpstr>
      <vt:lpstr>ТРЕБОВАНИЙ АДМИНИСТРАТИВНОГО ИСТЦА:</vt:lpstr>
      <vt:lpstr>ОБОСНОВАНИЕ ТРЕБОВАНИЙ</vt:lpstr>
      <vt:lpstr>ДОВОД ИНСТИТУТА,  ОПРОВЕРГАЮЩИЙ ОБОСНОВАНИЕ ПРОКУРОРА</vt:lpstr>
      <vt:lpstr>ВЫВОДЫ СУДА ПЕРВОЙ ИНСТАНЦИИ</vt:lpstr>
      <vt:lpstr>КОЗУЛЬСКИЙ РАЙОННЫЙ СУД (решение по делу № 2а-97/2020 от 28.01.2020):</vt:lpstr>
      <vt:lpstr>Глава 22 КАС РФ.  ПРОИЗВОДСТВО ПО АДМИНИСТРАТИВНЫМ ДЕЛАМ ОБ ОСПАРИВАНИИ РЕШЕНИЙ, ДЕЙСТВИЙ (БЕЗДЕЙСТВИЯ) ОРГАНОВ ГОСУДАРСТВЕННОЙ ВЛАСТИ, ОРГАНОВ МЕСТНОГО САМОУПРАВЛЕНИЯ, ИНЫХ ОРГАНОВ, ОРГАНИЗАЦИЙ, НАДЕЛЕННЫХ ОТДЕЛЬНЫМИ ГОСУДАРСТВЕННЫМИ ИЛИ ИНЫМИ ПУБЛИЧНЫМИ ПОЛНОМОЧИЯМИ, ДОЛЖНОСТНЫХ ЛИЦ, ГОСУДАРСТВЕННЫХ И МУНИЦИПАЛЬНЫХ СЛУЖАЩИХ</vt:lpstr>
      <vt:lpstr>Условия  удовлетворения судом требований о признании бездействия незаконным (ч. 2 ст. 227 КАС РФ)</vt:lpstr>
      <vt:lpstr>Презентация PowerPoint</vt:lpstr>
      <vt:lpstr>Мотивы суда первой инстанции</vt:lpstr>
      <vt:lpstr>Из решения районного суда</vt:lpstr>
      <vt:lpstr>Внимание подмена</vt:lpstr>
      <vt:lpstr>Мнение судебной коллегии о решении районного суда:  выводы суда первой инстанции основаны на неправильном толковании закона и не основаны на фактических обстоятельствах</vt:lpstr>
      <vt:lpstr>Обоснование позиции суда апелляционной инстанции: </vt:lpstr>
      <vt:lpstr>Презентация PowerPoint</vt:lpstr>
      <vt:lpstr>Презентация PowerPoint</vt:lpstr>
      <vt:lpstr>СУДЕБНЫЕ ПОСТАНОВЛЕНИЯ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cygankov</dc:creator>
  <cp:lastModifiedBy>Н.С. Полева</cp:lastModifiedBy>
  <cp:revision>150</cp:revision>
  <dcterms:created xsi:type="dcterms:W3CDTF">2021-04-06T04:32:56Z</dcterms:created>
  <dcterms:modified xsi:type="dcterms:W3CDTF">2021-06-09T09:36:32Z</dcterms:modified>
</cp:coreProperties>
</file>